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21"/>
  </p:notesMasterIdLst>
  <p:sldIdLst>
    <p:sldId id="257" r:id="rId2"/>
    <p:sldId id="299" r:id="rId3"/>
    <p:sldId id="269" r:id="rId4"/>
    <p:sldId id="265" r:id="rId5"/>
    <p:sldId id="261" r:id="rId6"/>
    <p:sldId id="298" r:id="rId7"/>
    <p:sldId id="262" r:id="rId8"/>
    <p:sldId id="301" r:id="rId9"/>
    <p:sldId id="303" r:id="rId10"/>
    <p:sldId id="302" r:id="rId11"/>
    <p:sldId id="304" r:id="rId12"/>
    <p:sldId id="300" r:id="rId13"/>
    <p:sldId id="294" r:id="rId14"/>
    <p:sldId id="305" r:id="rId15"/>
    <p:sldId id="271" r:id="rId16"/>
    <p:sldId id="273" r:id="rId17"/>
    <p:sldId id="295" r:id="rId18"/>
    <p:sldId id="288" r:id="rId19"/>
    <p:sldId id="285" r:id="rId20"/>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82228" autoAdjust="0"/>
  </p:normalViewPr>
  <p:slideViewPr>
    <p:cSldViewPr>
      <p:cViewPr varScale="1">
        <p:scale>
          <a:sx n="67" d="100"/>
          <a:sy n="67" d="100"/>
        </p:scale>
        <p:origin x="183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180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5" tIns="46587" rIns="93175" bIns="46587" numCol="1" anchor="t" anchorCtr="0" compatLnSpc="1">
            <a:prstTxWarp prst="textNoShape">
              <a:avLst/>
            </a:prstTxWarp>
          </a:bodyPr>
          <a:lstStyle>
            <a:lvl1pPr>
              <a:defRPr sz="1200"/>
            </a:lvl1pPr>
          </a:lstStyle>
          <a:p>
            <a:endParaRPr lang="en-US" altLang="en-US"/>
          </a:p>
        </p:txBody>
      </p:sp>
      <p:sp>
        <p:nvSpPr>
          <p:cNvPr id="4099" name="Rectangle 3"/>
          <p:cNvSpPr>
            <a:spLocks noGrp="1" noChangeArrowheads="1"/>
          </p:cNvSpPr>
          <p:nvPr>
            <p:ph type="dt" idx="1"/>
          </p:nvPr>
        </p:nvSpPr>
        <p:spPr bwMode="auto">
          <a:xfrm>
            <a:off x="3970939"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5" tIns="46587" rIns="93175" bIns="46587" numCol="1" anchor="t" anchorCtr="0" compatLnSpc="1">
            <a:prstTxWarp prst="textNoShape">
              <a:avLst/>
            </a:prstTxWarp>
          </a:bodyPr>
          <a:lstStyle>
            <a:lvl1pPr algn="r">
              <a:defRPr sz="1200"/>
            </a:lvl1pPr>
          </a:lstStyle>
          <a:p>
            <a:endParaRPr lang="en-US" altLang="en-US"/>
          </a:p>
        </p:txBody>
      </p:sp>
      <p:sp>
        <p:nvSpPr>
          <p:cNvPr id="410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5" tIns="46587" rIns="93175" bIns="46587"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2"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5" tIns="46587" rIns="93175" bIns="46587" numCol="1" anchor="b" anchorCtr="0" compatLnSpc="1">
            <a:prstTxWarp prst="textNoShape">
              <a:avLst/>
            </a:prstTxWarp>
          </a:bodyPr>
          <a:lstStyle>
            <a:lvl1pPr>
              <a:defRPr sz="1200"/>
            </a:lvl1pPr>
          </a:lstStyle>
          <a:p>
            <a:endParaRPr lang="en-US" altLang="en-US"/>
          </a:p>
        </p:txBody>
      </p:sp>
      <p:sp>
        <p:nvSpPr>
          <p:cNvPr id="4103" name="Rectangle 7"/>
          <p:cNvSpPr>
            <a:spLocks noGrp="1" noChangeArrowheads="1"/>
          </p:cNvSpPr>
          <p:nvPr>
            <p:ph type="sldNum" sz="quarter" idx="5"/>
          </p:nvPr>
        </p:nvSpPr>
        <p:spPr bwMode="auto">
          <a:xfrm>
            <a:off x="3970939"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5" tIns="46587" rIns="93175" bIns="46587" numCol="1" anchor="b" anchorCtr="0" compatLnSpc="1">
            <a:prstTxWarp prst="textNoShape">
              <a:avLst/>
            </a:prstTxWarp>
          </a:bodyPr>
          <a:lstStyle>
            <a:lvl1pPr algn="r">
              <a:defRPr sz="1200"/>
            </a:lvl1pPr>
          </a:lstStyle>
          <a:p>
            <a:fld id="{98A3B20B-C0FE-43F3-BB37-AAA94219736B}" type="slidenum">
              <a:rPr lang="en-US" altLang="en-US"/>
              <a:pPr/>
              <a:t>‹#›</a:t>
            </a:fld>
            <a:endParaRPr lang="en-US" altLang="en-US"/>
          </a:p>
        </p:txBody>
      </p:sp>
    </p:spTree>
    <p:extLst>
      <p:ext uri="{BB962C8B-B14F-4D97-AF65-F5344CB8AC3E}">
        <p14:creationId xmlns:p14="http://schemas.microsoft.com/office/powerpoint/2010/main" val="12923478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7F5283-4934-424C-BF17-3FA4E50E3FEC}" type="slidenum">
              <a:rPr lang="en-US" altLang="en-US"/>
              <a:pPr/>
              <a:t>1</a:t>
            </a:fld>
            <a:endParaRPr lang="en-US" altLang="en-US"/>
          </a:p>
        </p:txBody>
      </p:sp>
      <p:sp>
        <p:nvSpPr>
          <p:cNvPr id="5122" name="Rectangle 2"/>
          <p:cNvSpPr>
            <a:spLocks noGrp="1" noRot="1" noChangeAspect="1" noChangeArrowheads="1" noTextEdit="1"/>
          </p:cNvSpPr>
          <p:nvPr>
            <p:ph type="sldImg"/>
          </p:nvPr>
        </p:nvSpPr>
        <p:spPr>
          <a:xfrm>
            <a:off x="1181100" y="695325"/>
            <a:ext cx="4648200" cy="3486150"/>
          </a:xfrm>
          <a:ln/>
        </p:spPr>
      </p:sp>
      <p:sp>
        <p:nvSpPr>
          <p:cNvPr id="5123" name="Rectangle 3"/>
          <p:cNvSpPr>
            <a:spLocks noGrp="1" noChangeArrowheads="1"/>
          </p:cNvSpPr>
          <p:nvPr>
            <p:ph type="body" idx="1"/>
          </p:nvPr>
        </p:nvSpPr>
        <p:spPr>
          <a:xfrm>
            <a:off x="934721" y="4415789"/>
            <a:ext cx="5140960" cy="4184995"/>
          </a:xfrm>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80983B-A81C-46A5-AAFB-5C4B7F11B1AE}" type="slidenum">
              <a:rPr lang="en-US" altLang="en-US"/>
              <a:pPr/>
              <a:t>4</a:t>
            </a:fld>
            <a:endParaRPr lang="en-US" altLang="en-US"/>
          </a:p>
        </p:txBody>
      </p:sp>
      <p:sp>
        <p:nvSpPr>
          <p:cNvPr id="19458" name="Rectangle 2"/>
          <p:cNvSpPr>
            <a:spLocks noGrp="1" noRot="1" noChangeAspect="1" noChangeArrowheads="1" noTextEdit="1"/>
          </p:cNvSpPr>
          <p:nvPr>
            <p:ph type="sldImg"/>
          </p:nvPr>
        </p:nvSpPr>
        <p:spPr>
          <a:xfrm>
            <a:off x="1181100" y="695325"/>
            <a:ext cx="4648200" cy="3486150"/>
          </a:xfrm>
          <a:ln/>
        </p:spPr>
      </p:sp>
      <p:sp>
        <p:nvSpPr>
          <p:cNvPr id="19459" name="Rectangle 3"/>
          <p:cNvSpPr>
            <a:spLocks noGrp="1" noChangeArrowheads="1"/>
          </p:cNvSpPr>
          <p:nvPr>
            <p:ph type="body" idx="1"/>
          </p:nvPr>
        </p:nvSpPr>
        <p:spPr>
          <a:xfrm>
            <a:off x="155787" y="4415789"/>
            <a:ext cx="6698826" cy="4184995"/>
          </a:xfrm>
        </p:spPr>
        <p:txBody>
          <a:bodyPr/>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2ADB2B-3591-484E-A1D9-FA46014E0609}" type="slidenum">
              <a:rPr lang="en-US" altLang="en-US"/>
              <a:pPr/>
              <a:t>7</a:t>
            </a:fld>
            <a:endParaRPr lang="en-US" alt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A3B20B-C0FE-43F3-BB37-AAA94219736B}" type="slidenum">
              <a:rPr lang="en-US" altLang="en-US" smtClean="0"/>
              <a:pPr/>
              <a:t>10</a:t>
            </a:fld>
            <a:endParaRPr lang="en-US" altLang="en-US"/>
          </a:p>
        </p:txBody>
      </p:sp>
    </p:spTree>
    <p:extLst>
      <p:ext uri="{BB962C8B-B14F-4D97-AF65-F5344CB8AC3E}">
        <p14:creationId xmlns:p14="http://schemas.microsoft.com/office/powerpoint/2010/main" val="1029623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01C61E-D652-4327-99CD-F1BEC8C87E0E}" type="slidenum">
              <a:rPr lang="en-US" altLang="en-US"/>
              <a:pPr/>
              <a:t>13</a:t>
            </a:fld>
            <a:endParaRPr lang="en-US" alt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A3B20B-C0FE-43F3-BB37-AAA94219736B}" type="slidenum">
              <a:rPr lang="en-US" altLang="en-US" smtClean="0"/>
              <a:pPr/>
              <a:t>16</a:t>
            </a:fld>
            <a:endParaRPr lang="en-US" altLang="en-US"/>
          </a:p>
        </p:txBody>
      </p:sp>
    </p:spTree>
    <p:extLst>
      <p:ext uri="{BB962C8B-B14F-4D97-AF65-F5344CB8AC3E}">
        <p14:creationId xmlns:p14="http://schemas.microsoft.com/office/powerpoint/2010/main" val="2027927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DCA712-A911-469F-A916-0E209EB0CE48}" type="slidenum">
              <a:rPr lang="en-US" altLang="en-US"/>
              <a:pPr/>
              <a:t>18</a:t>
            </a:fld>
            <a:endParaRPr lang="en-US" altLang="en-US"/>
          </a:p>
        </p:txBody>
      </p:sp>
      <p:sp>
        <p:nvSpPr>
          <p:cNvPr id="54274" name="Rectangle 2"/>
          <p:cNvSpPr>
            <a:spLocks noGrp="1" noRot="1" noChangeAspect="1" noChangeArrowheads="1" noTextEdit="1"/>
          </p:cNvSpPr>
          <p:nvPr>
            <p:ph type="sldImg"/>
          </p:nvPr>
        </p:nvSpPr>
        <p:spPr>
          <a:xfrm>
            <a:off x="1181100" y="695325"/>
            <a:ext cx="4648200" cy="3486150"/>
          </a:xfrm>
          <a:ln/>
        </p:spPr>
      </p:sp>
      <p:sp>
        <p:nvSpPr>
          <p:cNvPr id="54275" name="Rectangle 3"/>
          <p:cNvSpPr>
            <a:spLocks noGrp="1" noChangeArrowheads="1"/>
          </p:cNvSpPr>
          <p:nvPr>
            <p:ph type="body" idx="1"/>
          </p:nvPr>
        </p:nvSpPr>
        <p:spPr>
          <a:xfrm>
            <a:off x="934721" y="4415789"/>
            <a:ext cx="5140960" cy="4184995"/>
          </a:xfrm>
        </p:spPr>
        <p:txBody>
          <a:bodyPr/>
          <a:lstStyle/>
          <a:p>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FEA149-ED82-4F41-8421-5DDB18E32B0F}" type="slidenum">
              <a:rPr lang="en-US" altLang="en-US"/>
              <a:pPr/>
              <a:t>19</a:t>
            </a:fld>
            <a:endParaRPr lang="en-US" altLang="en-US"/>
          </a:p>
        </p:txBody>
      </p:sp>
      <p:sp>
        <p:nvSpPr>
          <p:cNvPr id="46082" name="Rectangle 2"/>
          <p:cNvSpPr>
            <a:spLocks noGrp="1" noRot="1" noChangeAspect="1" noChangeArrowheads="1" noTextEdit="1"/>
          </p:cNvSpPr>
          <p:nvPr>
            <p:ph type="sldImg"/>
          </p:nvPr>
        </p:nvSpPr>
        <p:spPr>
          <a:xfrm>
            <a:off x="1181100" y="695325"/>
            <a:ext cx="4648200" cy="3486150"/>
          </a:xfrm>
          <a:ln/>
        </p:spPr>
      </p:sp>
      <p:sp>
        <p:nvSpPr>
          <p:cNvPr id="46083" name="Rectangle 3"/>
          <p:cNvSpPr>
            <a:spLocks noGrp="1" noChangeArrowheads="1"/>
          </p:cNvSpPr>
          <p:nvPr>
            <p:ph type="body" idx="1"/>
          </p:nvPr>
        </p:nvSpPr>
        <p:spPr>
          <a:xfrm>
            <a:off x="934721" y="4415789"/>
            <a:ext cx="5140960" cy="4184995"/>
          </a:xfrm>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5" name="Rectangle 4"/>
          <p:cNvSpPr/>
          <p:nvPr/>
        </p:nvSpPr>
        <p:spPr>
          <a:xfrm>
            <a:off x="-9525" y="128588"/>
            <a:ext cx="9153525" cy="24384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0" y="0"/>
            <a:ext cx="9144000" cy="122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6397625"/>
            <a:ext cx="3052763"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Line 4"/>
          <p:cNvSpPr>
            <a:spLocks noChangeShapeType="1"/>
          </p:cNvSpPr>
          <p:nvPr/>
        </p:nvSpPr>
        <p:spPr bwMode="auto">
          <a:xfrm>
            <a:off x="457200" y="6248400"/>
            <a:ext cx="8229600" cy="0"/>
          </a:xfrm>
          <a:prstGeom prst="line">
            <a:avLst/>
          </a:prstGeom>
          <a:noFill/>
          <a:ln w="25400" cap="rnd">
            <a:solidFill>
              <a:srgbClr val="D52B1E"/>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TextBox 8"/>
          <p:cNvSpPr txBox="1">
            <a:spLocks noChangeArrowheads="1"/>
          </p:cNvSpPr>
          <p:nvPr/>
        </p:nvSpPr>
        <p:spPr bwMode="auto">
          <a:xfrm>
            <a:off x="5724525" y="6465888"/>
            <a:ext cx="3048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en-US" sz="900" b="1" dirty="0">
                <a:solidFill>
                  <a:schemeClr val="accent1"/>
                </a:solidFill>
                <a:cs typeface="+mn-cs"/>
              </a:rPr>
              <a:t>www.bakerdonelson.com</a:t>
            </a:r>
          </a:p>
        </p:txBody>
      </p:sp>
      <p:sp>
        <p:nvSpPr>
          <p:cNvPr id="5125" name="Rectangle 5"/>
          <p:cNvSpPr>
            <a:spLocks noGrp="1" noChangeArrowheads="1"/>
          </p:cNvSpPr>
          <p:nvPr>
            <p:ph type="subTitle" sz="quarter" idx="1"/>
          </p:nvPr>
        </p:nvSpPr>
        <p:spPr>
          <a:xfrm>
            <a:off x="457200" y="3022600"/>
            <a:ext cx="8229600" cy="2844800"/>
          </a:xfrm>
        </p:spPr>
        <p:txBody>
          <a:bodyPr/>
          <a:lstStyle>
            <a:lvl1pPr marL="0" indent="0" algn="ctr">
              <a:buFontTx/>
              <a:buNone/>
              <a:defRPr sz="2000" b="1">
                <a:latin typeface="Arial" pitchFamily="34" charset="0"/>
                <a:cs typeface="Arial" pitchFamily="34" charset="0"/>
              </a:defRPr>
            </a:lvl1pPr>
          </a:lstStyle>
          <a:p>
            <a:pPr lvl="0"/>
            <a:r>
              <a:rPr lang="en-US" noProof="0"/>
              <a:t>Click to edit Master subtitle style</a:t>
            </a:r>
            <a:endParaRPr lang="en-US" noProof="0" dirty="0"/>
          </a:p>
        </p:txBody>
      </p:sp>
      <p:sp>
        <p:nvSpPr>
          <p:cNvPr id="5124" name="Rectangle 4"/>
          <p:cNvSpPr>
            <a:spLocks noGrp="1" noChangeArrowheads="1"/>
          </p:cNvSpPr>
          <p:nvPr>
            <p:ph type="ctrTitle" sz="quarter"/>
          </p:nvPr>
        </p:nvSpPr>
        <p:spPr>
          <a:xfrm>
            <a:off x="457200" y="613729"/>
            <a:ext cx="8229600" cy="1470025"/>
          </a:xfrm>
        </p:spPr>
        <p:txBody>
          <a:bodyPr/>
          <a:lstStyle>
            <a:lvl1pPr>
              <a:defRPr sz="3200">
                <a:solidFill>
                  <a:schemeClr val="bg1"/>
                </a:solidFill>
                <a:latin typeface="Arial" pitchFamily="34" charset="0"/>
                <a:cs typeface="Arial" pitchFamily="34" charset="0"/>
              </a:defRPr>
            </a:lvl1pPr>
          </a:lstStyle>
          <a:p>
            <a:pPr lvl="0"/>
            <a:r>
              <a:rPr lang="en-US" noProof="0"/>
              <a:t>Click to edit Master title style</a:t>
            </a:r>
            <a:endParaRPr lang="en-US" noProof="0" dirty="0"/>
          </a:p>
        </p:txBody>
      </p:sp>
      <p:sp>
        <p:nvSpPr>
          <p:cNvPr id="3" name="Text Placeholder 2"/>
          <p:cNvSpPr>
            <a:spLocks noGrp="1"/>
          </p:cNvSpPr>
          <p:nvPr>
            <p:ph type="body" sz="quarter" idx="10"/>
          </p:nvPr>
        </p:nvSpPr>
        <p:spPr>
          <a:xfrm>
            <a:off x="357185" y="5934074"/>
            <a:ext cx="2743200" cy="228600"/>
          </a:xfrm>
        </p:spPr>
        <p:txBody>
          <a:bodyPr/>
          <a:lstStyle>
            <a:lvl1pPr marL="0" indent="0">
              <a:buNone/>
              <a:defRPr sz="1100" b="1" baseline="0">
                <a:solidFill>
                  <a:schemeClr val="accent3"/>
                </a:solidFill>
              </a:defRPr>
            </a:lvl1pPr>
            <a:lvl2pPr marL="341313" indent="0">
              <a:buNone/>
              <a:defRPr sz="1200"/>
            </a:lvl2pPr>
            <a:lvl3pPr marL="688975" indent="0">
              <a:buNone/>
              <a:defRPr sz="1200"/>
            </a:lvl3pPr>
            <a:lvl4pPr marL="1030287" indent="0">
              <a:buNone/>
              <a:defRPr sz="1200"/>
            </a:lvl4pPr>
            <a:lvl5pPr marL="1371600" indent="0">
              <a:buNone/>
              <a:defRPr sz="1200"/>
            </a:lvl5pPr>
          </a:lstStyle>
          <a:p>
            <a:pPr lvl="0"/>
            <a:r>
              <a:rPr lang="en-US"/>
              <a:t>Click to edit Master text styles</a:t>
            </a:r>
          </a:p>
        </p:txBody>
      </p:sp>
    </p:spTree>
    <p:extLst>
      <p:ext uri="{BB962C8B-B14F-4D97-AF65-F5344CB8AC3E}">
        <p14:creationId xmlns:p14="http://schemas.microsoft.com/office/powerpoint/2010/main" val="1644764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34687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343400"/>
            <a:ext cx="8229600" cy="1930400"/>
          </a:xfrm>
        </p:spPr>
        <p:txBody>
          <a:bodyPr anchor="t"/>
          <a:lstStyle>
            <a:lvl1pPr algn="ctr">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457200" y="2514600"/>
            <a:ext cx="8229600" cy="1500187"/>
          </a:xfrm>
        </p:spPr>
        <p:txBody>
          <a:bodyPr anchor="b"/>
          <a:lstStyle>
            <a:lvl1pPr marL="0" indent="0" algn="ctr">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003819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600200"/>
            <a:ext cx="38862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00600" y="1600200"/>
            <a:ext cx="38862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57362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03144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0774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0069" y="4800600"/>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820069" y="1371601"/>
            <a:ext cx="5486400" cy="3355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820069"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11755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5124" name="Rectangle 4"/>
          <p:cNvSpPr>
            <a:spLocks noGrp="1" noChangeArrowheads="1"/>
          </p:cNvSpPr>
          <p:nvPr>
            <p:ph type="ctrTitle" sz="quarter"/>
          </p:nvPr>
        </p:nvSpPr>
        <p:spPr>
          <a:xfrm>
            <a:off x="1371600" y="1676400"/>
            <a:ext cx="7304088" cy="1470025"/>
          </a:xfrm>
        </p:spPr>
        <p:txBody>
          <a:bodyPr/>
          <a:lstStyle>
            <a:lvl1pPr>
              <a:defRPr sz="3200">
                <a:solidFill>
                  <a:srgbClr val="D52B1E"/>
                </a:solidFill>
                <a:latin typeface="Arial" pitchFamily="34" charset="0"/>
                <a:cs typeface="Arial" pitchFamily="34" charset="0"/>
              </a:defRPr>
            </a:lvl1pPr>
          </a:lstStyle>
          <a:p>
            <a:pPr lvl="0"/>
            <a:r>
              <a:rPr lang="en-US" noProof="0"/>
              <a:t>Click to edit Master title style</a:t>
            </a:r>
            <a:endParaRPr lang="en-US" noProof="0" dirty="0"/>
          </a:p>
        </p:txBody>
      </p:sp>
      <p:sp>
        <p:nvSpPr>
          <p:cNvPr id="5125" name="Rectangle 5"/>
          <p:cNvSpPr>
            <a:spLocks noGrp="1" noChangeArrowheads="1"/>
          </p:cNvSpPr>
          <p:nvPr>
            <p:ph type="subTitle" sz="quarter" idx="1"/>
          </p:nvPr>
        </p:nvSpPr>
        <p:spPr>
          <a:xfrm>
            <a:off x="1371600" y="3429000"/>
            <a:ext cx="7304088" cy="838200"/>
          </a:xfrm>
        </p:spPr>
        <p:txBody>
          <a:bodyPr/>
          <a:lstStyle>
            <a:lvl1pPr marL="0" indent="0">
              <a:buFontTx/>
              <a:buNone/>
              <a:defRPr sz="2400" b="1">
                <a:latin typeface="Arial" pitchFamily="34" charset="0"/>
                <a:cs typeface="Arial" pitchFamily="34" charset="0"/>
              </a:defRPr>
            </a:lvl1pPr>
          </a:lstStyle>
          <a:p>
            <a:pPr lvl="0"/>
            <a:r>
              <a:rPr lang="en-US" noProof="0"/>
              <a:t>Click to edit Master subtitle style</a:t>
            </a:r>
            <a:endParaRPr lang="en-US" noProof="0" dirty="0"/>
          </a:p>
        </p:txBody>
      </p:sp>
    </p:spTree>
    <p:extLst>
      <p:ext uri="{BB962C8B-B14F-4D97-AF65-F5344CB8AC3E}">
        <p14:creationId xmlns:p14="http://schemas.microsoft.com/office/powerpoint/2010/main" val="109242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762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4"/>
          <p:cNvSpPr>
            <a:spLocks noChangeShapeType="1"/>
          </p:cNvSpPr>
          <p:nvPr/>
        </p:nvSpPr>
        <p:spPr bwMode="auto">
          <a:xfrm>
            <a:off x="457200" y="1219200"/>
            <a:ext cx="8229600" cy="0"/>
          </a:xfrm>
          <a:prstGeom prst="line">
            <a:avLst/>
          </a:prstGeom>
          <a:noFill/>
          <a:ln w="25400" cap="rnd">
            <a:solidFill>
              <a:srgbClr val="D52B1E"/>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9" name="TextBox 7"/>
          <p:cNvSpPr txBox="1">
            <a:spLocks noChangeArrowheads="1"/>
          </p:cNvSpPr>
          <p:nvPr/>
        </p:nvSpPr>
        <p:spPr bwMode="auto">
          <a:xfrm>
            <a:off x="7105650" y="6459538"/>
            <a:ext cx="16764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fld id="{4FDE98B4-AAE6-4CD0-9773-0CEE9D0FFAE2}" type="slidenum">
              <a:rPr lang="en-US" sz="1000" smtClean="0">
                <a:solidFill>
                  <a:srgbClr val="7F7F7F"/>
                </a:solidFill>
                <a:cs typeface="+mn-cs"/>
              </a:rPr>
              <a:pPr algn="r" eaLnBrk="1" hangingPunct="1">
                <a:defRPr/>
              </a:pPr>
              <a:t>‹#›</a:t>
            </a:fld>
            <a:endParaRPr lang="en-US" sz="1000">
              <a:solidFill>
                <a:srgbClr val="7F7F7F"/>
              </a:solidFill>
              <a:cs typeface="+mn-cs"/>
            </a:endParaRPr>
          </a:p>
        </p:txBody>
      </p:sp>
      <p:sp>
        <p:nvSpPr>
          <p:cNvPr id="1030" name="TextBox 8"/>
          <p:cNvSpPr txBox="1">
            <a:spLocks noChangeArrowheads="1"/>
          </p:cNvSpPr>
          <p:nvPr/>
        </p:nvSpPr>
        <p:spPr bwMode="auto">
          <a:xfrm>
            <a:off x="361950" y="6332538"/>
            <a:ext cx="3048000"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900" b="1" dirty="0">
                <a:solidFill>
                  <a:srgbClr val="A2A4A3"/>
                </a:solidFill>
                <a:cs typeface="+mn-cs"/>
              </a:rPr>
              <a:t>www.bakerdonelson.com</a:t>
            </a:r>
          </a:p>
          <a:p>
            <a:pPr eaLnBrk="1" hangingPunct="1">
              <a:defRPr/>
            </a:pPr>
            <a:r>
              <a:rPr lang="en-US" sz="800" dirty="0">
                <a:solidFill>
                  <a:srgbClr val="A2A4A3"/>
                </a:solidFill>
                <a:cs typeface="+mn-cs"/>
              </a:rPr>
              <a:t>© 2018 Baker, Donelson, Bearman, Caldwell &amp; Berkowitz, PC</a:t>
            </a: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txStyles>
    <p:titleStyle>
      <a:lvl1pPr algn="ctr" rtl="0" eaLnBrk="1" fontAlgn="base" hangingPunct="1">
        <a:spcBef>
          <a:spcPct val="0"/>
        </a:spcBef>
        <a:spcAft>
          <a:spcPct val="0"/>
        </a:spcAft>
        <a:defRPr sz="3200" b="1">
          <a:solidFill>
            <a:schemeClr val="tx1"/>
          </a:solidFill>
          <a:latin typeface="Arial" pitchFamily="34" charset="0"/>
          <a:ea typeface="+mj-ea"/>
          <a:cs typeface="Arial" pitchFamily="34" charset="0"/>
        </a:defRPr>
      </a:lvl1pPr>
      <a:lvl2pPr algn="ctr" rtl="0" eaLnBrk="1" fontAlgn="base" hangingPunct="1">
        <a:spcBef>
          <a:spcPct val="0"/>
        </a:spcBef>
        <a:spcAft>
          <a:spcPct val="0"/>
        </a:spcAft>
        <a:defRPr sz="3200" b="1">
          <a:solidFill>
            <a:schemeClr val="tx1"/>
          </a:solidFill>
          <a:latin typeface="Arial" charset="0"/>
          <a:cs typeface="Arial" charset="0"/>
        </a:defRPr>
      </a:lvl2pPr>
      <a:lvl3pPr algn="ctr" rtl="0" eaLnBrk="1" fontAlgn="base" hangingPunct="1">
        <a:spcBef>
          <a:spcPct val="0"/>
        </a:spcBef>
        <a:spcAft>
          <a:spcPct val="0"/>
        </a:spcAft>
        <a:defRPr sz="3200" b="1">
          <a:solidFill>
            <a:schemeClr val="tx1"/>
          </a:solidFill>
          <a:latin typeface="Arial" charset="0"/>
          <a:cs typeface="Arial" charset="0"/>
        </a:defRPr>
      </a:lvl3pPr>
      <a:lvl4pPr algn="ctr" rtl="0" eaLnBrk="1" fontAlgn="base" hangingPunct="1">
        <a:spcBef>
          <a:spcPct val="0"/>
        </a:spcBef>
        <a:spcAft>
          <a:spcPct val="0"/>
        </a:spcAft>
        <a:defRPr sz="3200" b="1">
          <a:solidFill>
            <a:schemeClr val="tx1"/>
          </a:solidFill>
          <a:latin typeface="Arial" charset="0"/>
          <a:cs typeface="Arial" charset="0"/>
        </a:defRPr>
      </a:lvl4pPr>
      <a:lvl5pPr algn="ctr" rtl="0" eaLnBrk="1" fontAlgn="base" hangingPunct="1">
        <a:spcBef>
          <a:spcPct val="0"/>
        </a:spcBef>
        <a:spcAft>
          <a:spcPct val="0"/>
        </a:spcAft>
        <a:defRPr sz="3200" b="1">
          <a:solidFill>
            <a:schemeClr val="tx1"/>
          </a:solidFill>
          <a:latin typeface="Arial" charset="0"/>
          <a:cs typeface="Arial" charset="0"/>
        </a:defRPr>
      </a:lvl5pPr>
      <a:lvl6pPr marL="457200" algn="l" rtl="0" eaLnBrk="1" fontAlgn="base" hangingPunct="1">
        <a:spcBef>
          <a:spcPct val="0"/>
        </a:spcBef>
        <a:spcAft>
          <a:spcPct val="0"/>
        </a:spcAft>
        <a:defRPr sz="2400" b="1">
          <a:solidFill>
            <a:schemeClr val="tx1"/>
          </a:solidFill>
          <a:latin typeface="Tahoma" pitchFamily="34" charset="0"/>
        </a:defRPr>
      </a:lvl6pPr>
      <a:lvl7pPr marL="914400" algn="l" rtl="0" eaLnBrk="1" fontAlgn="base" hangingPunct="1">
        <a:spcBef>
          <a:spcPct val="0"/>
        </a:spcBef>
        <a:spcAft>
          <a:spcPct val="0"/>
        </a:spcAft>
        <a:defRPr sz="2400" b="1">
          <a:solidFill>
            <a:schemeClr val="tx1"/>
          </a:solidFill>
          <a:latin typeface="Tahoma" pitchFamily="34" charset="0"/>
        </a:defRPr>
      </a:lvl7pPr>
      <a:lvl8pPr marL="1371600" algn="l" rtl="0" eaLnBrk="1" fontAlgn="base" hangingPunct="1">
        <a:spcBef>
          <a:spcPct val="0"/>
        </a:spcBef>
        <a:spcAft>
          <a:spcPct val="0"/>
        </a:spcAft>
        <a:defRPr sz="2400" b="1">
          <a:solidFill>
            <a:schemeClr val="tx1"/>
          </a:solidFill>
          <a:latin typeface="Tahoma" pitchFamily="34" charset="0"/>
        </a:defRPr>
      </a:lvl8pPr>
      <a:lvl9pPr marL="1828800" algn="l" rtl="0" eaLnBrk="1" fontAlgn="base" hangingPunct="1">
        <a:spcBef>
          <a:spcPct val="0"/>
        </a:spcBef>
        <a:spcAft>
          <a:spcPct val="0"/>
        </a:spcAft>
        <a:defRPr sz="2400" b="1">
          <a:solidFill>
            <a:schemeClr val="tx1"/>
          </a:solidFill>
          <a:latin typeface="Tahoma" pitchFamily="34" charset="0"/>
        </a:defRPr>
      </a:lvl9pPr>
    </p:titleStyle>
    <p:bodyStyle>
      <a:lvl1pPr marL="342900" indent="-342900" algn="l" rtl="0" eaLnBrk="1" fontAlgn="base" hangingPunct="1">
        <a:spcBef>
          <a:spcPct val="20000"/>
        </a:spcBef>
        <a:spcAft>
          <a:spcPct val="0"/>
        </a:spcAft>
        <a:buClr>
          <a:srgbClr val="D52B1E"/>
        </a:buClr>
        <a:buChar char="•"/>
        <a:defRPr sz="2400">
          <a:solidFill>
            <a:schemeClr val="tx1"/>
          </a:solidFill>
          <a:latin typeface="Arial" pitchFamily="34" charset="0"/>
          <a:ea typeface="+mn-ea"/>
          <a:cs typeface="Arial" pitchFamily="34" charset="0"/>
        </a:defRPr>
      </a:lvl1pPr>
      <a:lvl2pPr marL="690563" indent="-349250" algn="l" rtl="0" eaLnBrk="1" fontAlgn="base" hangingPunct="1">
        <a:spcBef>
          <a:spcPct val="20000"/>
        </a:spcBef>
        <a:spcAft>
          <a:spcPct val="0"/>
        </a:spcAft>
        <a:buClr>
          <a:srgbClr val="D52B1E"/>
        </a:buClr>
        <a:buFont typeface="Tahoma" pitchFamily="34" charset="0"/>
        <a:buChar char="−"/>
        <a:defRPr sz="2000">
          <a:solidFill>
            <a:schemeClr val="tx1"/>
          </a:solidFill>
          <a:latin typeface="Arial" pitchFamily="34" charset="0"/>
          <a:cs typeface="Arial" pitchFamily="34" charset="0"/>
        </a:defRPr>
      </a:lvl2pPr>
      <a:lvl3pPr marL="1030288" indent="-341313" algn="l" rtl="0" eaLnBrk="1" fontAlgn="base" hangingPunct="1">
        <a:spcBef>
          <a:spcPct val="20000"/>
        </a:spcBef>
        <a:spcAft>
          <a:spcPct val="0"/>
        </a:spcAft>
        <a:buClr>
          <a:srgbClr val="D52B1E"/>
        </a:buClr>
        <a:buFont typeface="Wingdings" pitchFamily="2" charset="2"/>
        <a:buChar char="§"/>
        <a:defRPr>
          <a:solidFill>
            <a:schemeClr val="tx1"/>
          </a:solidFill>
          <a:latin typeface="Arial" pitchFamily="34" charset="0"/>
          <a:cs typeface="Arial" pitchFamily="34" charset="0"/>
        </a:defRPr>
      </a:lvl3pPr>
      <a:lvl4pPr marL="1371600" indent="-341313" algn="l" rtl="0" eaLnBrk="1" fontAlgn="base" hangingPunct="1">
        <a:spcBef>
          <a:spcPct val="20000"/>
        </a:spcBef>
        <a:spcAft>
          <a:spcPct val="0"/>
        </a:spcAft>
        <a:buClr>
          <a:srgbClr val="D52B1E"/>
        </a:buClr>
        <a:buFont typeface="Tahoma" pitchFamily="34" charset="0"/>
        <a:buChar char="▫"/>
        <a:defRPr sz="1600">
          <a:solidFill>
            <a:schemeClr val="tx1"/>
          </a:solidFill>
          <a:latin typeface="Arial" pitchFamily="34" charset="0"/>
          <a:cs typeface="Arial" pitchFamily="34" charset="0"/>
        </a:defRPr>
      </a:lvl4pPr>
      <a:lvl5pPr marL="1712913" indent="-341313" algn="l" rtl="0" eaLnBrk="1" fontAlgn="base" hangingPunct="1">
        <a:spcBef>
          <a:spcPct val="20000"/>
        </a:spcBef>
        <a:spcAft>
          <a:spcPct val="0"/>
        </a:spcAft>
        <a:buClr>
          <a:srgbClr val="D52B1E"/>
        </a:buClr>
        <a:buFont typeface="Tahoma" pitchFamily="34" charset="0"/>
        <a:buChar char="◦"/>
        <a:defRPr sz="1400">
          <a:solidFill>
            <a:schemeClr val="tx1"/>
          </a:solidFill>
          <a:latin typeface="Arial" pitchFamily="34" charset="0"/>
          <a:cs typeface="Arial" pitchFamily="34" charset="0"/>
        </a:defRPr>
      </a:lvl5pPr>
      <a:lvl6pPr marL="2514600" indent="-228600" algn="l" rtl="0" eaLnBrk="1" fontAlgn="base" hangingPunct="1">
        <a:spcBef>
          <a:spcPct val="20000"/>
        </a:spcBef>
        <a:spcAft>
          <a:spcPct val="0"/>
        </a:spcAft>
        <a:buClr>
          <a:srgbClr val="FF0000"/>
        </a:buClr>
        <a:buFont typeface="Tahoma" pitchFamily="34" charset="0"/>
        <a:buChar char="◦"/>
        <a:defRPr sz="2000">
          <a:solidFill>
            <a:schemeClr val="tx1"/>
          </a:solidFill>
          <a:latin typeface="+mn-lt"/>
        </a:defRPr>
      </a:lvl6pPr>
      <a:lvl7pPr marL="2971800" indent="-228600" algn="l" rtl="0" eaLnBrk="1" fontAlgn="base" hangingPunct="1">
        <a:spcBef>
          <a:spcPct val="20000"/>
        </a:spcBef>
        <a:spcAft>
          <a:spcPct val="0"/>
        </a:spcAft>
        <a:buClr>
          <a:srgbClr val="FF0000"/>
        </a:buClr>
        <a:buFont typeface="Tahoma" pitchFamily="34" charset="0"/>
        <a:buChar char="◦"/>
        <a:defRPr sz="2000">
          <a:solidFill>
            <a:schemeClr val="tx1"/>
          </a:solidFill>
          <a:latin typeface="+mn-lt"/>
        </a:defRPr>
      </a:lvl7pPr>
      <a:lvl8pPr marL="3429000" indent="-228600" algn="l" rtl="0" eaLnBrk="1" fontAlgn="base" hangingPunct="1">
        <a:spcBef>
          <a:spcPct val="20000"/>
        </a:spcBef>
        <a:spcAft>
          <a:spcPct val="0"/>
        </a:spcAft>
        <a:buClr>
          <a:srgbClr val="FF0000"/>
        </a:buClr>
        <a:buFont typeface="Tahoma" pitchFamily="34" charset="0"/>
        <a:buChar char="◦"/>
        <a:defRPr sz="2000">
          <a:solidFill>
            <a:schemeClr val="tx1"/>
          </a:solidFill>
          <a:latin typeface="+mn-lt"/>
        </a:defRPr>
      </a:lvl8pPr>
      <a:lvl9pPr marL="3886200" indent="-228600" algn="l" rtl="0" eaLnBrk="1" fontAlgn="base" hangingPunct="1">
        <a:spcBef>
          <a:spcPct val="20000"/>
        </a:spcBef>
        <a:spcAft>
          <a:spcPct val="0"/>
        </a:spcAft>
        <a:buClr>
          <a:srgbClr val="FF0000"/>
        </a:buClr>
        <a:buFont typeface="Tahoma" pitchFamily="34"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creativecommons.org/licenses/by-sa/3.0/" TargetMode="External"/><Relationship Id="rId3" Type="http://schemas.openxmlformats.org/officeDocument/2006/relationships/hyperlink" Target="mailto:apowers@bakerdonelson.com" TargetMode="External"/><Relationship Id="rId7" Type="http://schemas.openxmlformats.org/officeDocument/2006/relationships/hyperlink" Target="https://www.picserver.org/c/compliance.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emf"/><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picserver.org/d/delegate.html" TargetMode="External"/><Relationship Id="rId2" Type="http://schemas.openxmlformats.org/officeDocument/2006/relationships/image" Target="../media/image10.jp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creativecommons.org/licenses/by-sa/3.0/" TargetMode="External"/><Relationship Id="rId4" Type="http://schemas.openxmlformats.org/officeDocument/2006/relationships/hyperlink" Target="https://www.picserver.org/highway-signs2/p/penalty.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creativecommons.org/licenses/by-sa/3.0/" TargetMode="External"/><Relationship Id="rId4" Type="http://schemas.openxmlformats.org/officeDocument/2006/relationships/hyperlink" Target="https://www.picserver.org/highway-signs2/i/insurance.html"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picserver.org/highway-signs2/o/obligation.html" TargetMode="External"/><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picserver.org/highway-signs2/p/prudence.html" TargetMode="External"/><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freepngimg.com/png/64023-green-symbol-dollar-sign-free-clipart-hq" TargetMode="Externa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hyperlink" Target="https://creativecommons.org/licenses/by-nc/3.0/"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picpedia.org/highway-signs/p/prescription.html" TargetMode="External"/><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Subtitle 12"/>
          <p:cNvSpPr>
            <a:spLocks noGrp="1"/>
          </p:cNvSpPr>
          <p:nvPr>
            <p:ph type="subTitle" sz="quarter" idx="1"/>
          </p:nvPr>
        </p:nvSpPr>
        <p:spPr/>
        <p:txBody>
          <a:bodyPr/>
          <a:lstStyle/>
          <a:p>
            <a:r>
              <a:rPr lang="en-US" dirty="0"/>
              <a:t>Presented by:</a:t>
            </a:r>
          </a:p>
          <a:p>
            <a:endParaRPr lang="en-US" dirty="0"/>
          </a:p>
          <a:p>
            <a:endParaRPr lang="en-US" dirty="0"/>
          </a:p>
          <a:p>
            <a:endParaRPr lang="en-US" dirty="0"/>
          </a:p>
          <a:p>
            <a:endParaRPr lang="en-US" dirty="0"/>
          </a:p>
          <a:p>
            <a:r>
              <a:rPr lang="en-US" b="0" dirty="0"/>
              <a:t>Andrea Bailey Powers</a:t>
            </a:r>
          </a:p>
          <a:p>
            <a:r>
              <a:rPr lang="en-US" b="0" dirty="0"/>
              <a:t>205.244.3809</a:t>
            </a:r>
          </a:p>
          <a:p>
            <a:r>
              <a:rPr lang="en-US" b="0" dirty="0">
                <a:hlinkClick r:id="rId3"/>
              </a:rPr>
              <a:t>apowers@bakerdonelson.com</a:t>
            </a:r>
            <a:endParaRPr lang="en-US" b="0" dirty="0"/>
          </a:p>
          <a:p>
            <a:endParaRPr lang="en-US" b="0" dirty="0"/>
          </a:p>
        </p:txBody>
      </p:sp>
      <p:sp>
        <p:nvSpPr>
          <p:cNvPr id="3074" name="Rectangle 2"/>
          <p:cNvSpPr>
            <a:spLocks noGrp="1" noChangeArrowheads="1"/>
          </p:cNvSpPr>
          <p:nvPr>
            <p:ph type="ctrTitle" sz="quarter"/>
          </p:nvPr>
        </p:nvSpPr>
        <p:spPr>
          <a:xfrm>
            <a:off x="155575" y="312738"/>
            <a:ext cx="7464426" cy="2201862"/>
          </a:xfrm>
        </p:spPr>
        <p:txBody>
          <a:bodyPr/>
          <a:lstStyle/>
          <a:p>
            <a:r>
              <a:rPr lang="en-US" dirty="0">
                <a:latin typeface="Open Sans" panose="020B0606030504020204" pitchFamily="34" charset="0"/>
                <a:ea typeface="Open Sans" panose="020B0606030504020204" pitchFamily="34" charset="0"/>
                <a:cs typeface="Open Sans" panose="020B0606030504020204" pitchFamily="34" charset="0"/>
              </a:rPr>
              <a:t>EMPLOYER COALITION </a:t>
            </a:r>
            <a:br>
              <a:rPr lang="en-US" dirty="0">
                <a:latin typeface="Open Sans" panose="020B0606030504020204" pitchFamily="34" charset="0"/>
                <a:ea typeface="Open Sans" panose="020B0606030504020204" pitchFamily="34" charset="0"/>
                <a:cs typeface="Open Sans" panose="020B0606030504020204" pitchFamily="34" charset="0"/>
              </a:rPr>
            </a:br>
            <a:r>
              <a:rPr lang="en-US" dirty="0">
                <a:latin typeface="Open Sans" panose="020B0606030504020204" pitchFamily="34" charset="0"/>
                <a:ea typeface="Open Sans" panose="020B0606030504020204" pitchFamily="34" charset="0"/>
                <a:cs typeface="Open Sans" panose="020B0606030504020204" pitchFamily="34" charset="0"/>
              </a:rPr>
              <a:t>OF LOUISIANA</a:t>
            </a:r>
            <a:br>
              <a:rPr lang="en-US" dirty="0">
                <a:latin typeface="Open Sans" panose="020B0606030504020204" pitchFamily="34" charset="0"/>
                <a:ea typeface="Open Sans" panose="020B0606030504020204" pitchFamily="34" charset="0"/>
                <a:cs typeface="Open Sans" panose="020B0606030504020204" pitchFamily="34" charset="0"/>
              </a:rPr>
            </a:br>
            <a:r>
              <a:rPr lang="en-US" dirty="0">
                <a:latin typeface="Open Sans" panose="020B0606030504020204" pitchFamily="34" charset="0"/>
                <a:ea typeface="Open Sans" panose="020B0606030504020204" pitchFamily="34" charset="0"/>
                <a:cs typeface="Open Sans" panose="020B0606030504020204" pitchFamily="34" charset="0"/>
              </a:rPr>
              <a:t>ERISA FIDUCIARY COMPLIANCE</a:t>
            </a:r>
            <a:br>
              <a:rPr lang="en-US" dirty="0">
                <a:latin typeface="Open Sans" panose="020B0606030504020204" pitchFamily="34" charset="0"/>
                <a:ea typeface="Open Sans" panose="020B0606030504020204" pitchFamily="34" charset="0"/>
                <a:cs typeface="Open Sans" panose="020B0606030504020204" pitchFamily="34" charset="0"/>
              </a:rPr>
            </a:br>
            <a:r>
              <a:rPr lang="en-US" dirty="0">
                <a:latin typeface="Open Sans" panose="020B0606030504020204" pitchFamily="34" charset="0"/>
                <a:ea typeface="Open Sans" panose="020B0606030504020204" pitchFamily="34" charset="0"/>
                <a:cs typeface="Open Sans" panose="020B0606030504020204" pitchFamily="34" charset="0"/>
              </a:rPr>
              <a:t>For Health Plan Sponsors</a:t>
            </a:r>
          </a:p>
        </p:txBody>
      </p:sp>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48546" y="3429000"/>
            <a:ext cx="1246909" cy="1246909"/>
          </a:xfrm>
          <a:prstGeom prst="ellipse">
            <a:avLst/>
          </a:prstGeom>
          <a:ln w="63500" cap="rnd">
            <a:noFill/>
          </a:ln>
          <a:effectLst/>
        </p:spPr>
      </p:pic>
      <p:sp>
        <p:nvSpPr>
          <p:cNvPr id="2" name="AutoShape 2" descr="Georgia Farm Burea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Georgia Farm Burea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Picture 6">
            <a:extLst>
              <a:ext uri="{FF2B5EF4-FFF2-40B4-BE49-F238E27FC236}">
                <a16:creationId xmlns:a16="http://schemas.microsoft.com/office/drawing/2014/main" id="{00B674FF-15EA-0968-7F9D-1CBB2DDDD5A9}"/>
              </a:ext>
            </a:extLst>
          </p:cNvPr>
          <p:cNvPicPr>
            <a:picLocks noChangeAspect="1"/>
          </p:cNvPicPr>
          <p:nvPr/>
        </p:nvPicPr>
        <p:blipFill>
          <a:blip r:embed="rId5"/>
          <a:stretch>
            <a:fillRect/>
          </a:stretch>
        </p:blipFill>
        <p:spPr>
          <a:xfrm>
            <a:off x="6979534" y="457200"/>
            <a:ext cx="1707266" cy="797944"/>
          </a:xfrm>
          <a:prstGeom prst="rect">
            <a:avLst/>
          </a:prstGeom>
        </p:spPr>
      </p:pic>
      <p:pic>
        <p:nvPicPr>
          <p:cNvPr id="9" name="Picture 8" descr="A green sign with white text&#10;&#10;Description automatically generated">
            <a:extLst>
              <a:ext uri="{FF2B5EF4-FFF2-40B4-BE49-F238E27FC236}">
                <a16:creationId xmlns:a16="http://schemas.microsoft.com/office/drawing/2014/main" id="{1935B53D-C124-2D06-84EC-35755D13059D}"/>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rot="20034126">
            <a:off x="465307" y="3412802"/>
            <a:ext cx="2971800" cy="1738508"/>
          </a:xfrm>
          <a:prstGeom prst="rect">
            <a:avLst/>
          </a:prstGeom>
        </p:spPr>
      </p:pic>
      <p:sp>
        <p:nvSpPr>
          <p:cNvPr id="10" name="TextBox 9">
            <a:extLst>
              <a:ext uri="{FF2B5EF4-FFF2-40B4-BE49-F238E27FC236}">
                <a16:creationId xmlns:a16="http://schemas.microsoft.com/office/drawing/2014/main" id="{C51CCCBD-FB0A-A8D9-D779-A9B66E1716F4}"/>
              </a:ext>
            </a:extLst>
          </p:cNvPr>
          <p:cNvSpPr txBox="1"/>
          <p:nvPr/>
        </p:nvSpPr>
        <p:spPr>
          <a:xfrm rot="18990345">
            <a:off x="1140706" y="7510802"/>
            <a:ext cx="2971800" cy="230832"/>
          </a:xfrm>
          <a:prstGeom prst="rect">
            <a:avLst/>
          </a:prstGeom>
          <a:noFill/>
        </p:spPr>
        <p:txBody>
          <a:bodyPr wrap="square" rtlCol="0">
            <a:spAutoFit/>
          </a:bodyPr>
          <a:lstStyle/>
          <a:p>
            <a:r>
              <a:rPr lang="en-US" sz="900">
                <a:hlinkClick r:id="rId7" tooltip="https://www.picserver.org/c/compliance.html"/>
              </a:rPr>
              <a:t>This Photo</a:t>
            </a:r>
            <a:r>
              <a:rPr lang="en-US" sz="900"/>
              <a:t> by Unknown Author is licensed under </a:t>
            </a:r>
            <a:r>
              <a:rPr lang="en-US" sz="900">
                <a:hlinkClick r:id="rId8" tooltip="https://creativecommons.org/licenses/by-sa/3.0/"/>
              </a:rPr>
              <a:t>CC BY-SA</a:t>
            </a:r>
            <a:endParaRPr lang="en-US" sz="900"/>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1C98B-DC30-E99D-D02A-71347E767A03}"/>
              </a:ext>
            </a:extLst>
          </p:cNvPr>
          <p:cNvSpPr>
            <a:spLocks noGrp="1"/>
          </p:cNvSpPr>
          <p:nvPr>
            <p:ph type="title"/>
          </p:nvPr>
        </p:nvSpPr>
        <p:spPr/>
        <p:txBody>
          <a:bodyPr/>
          <a:lstStyle/>
          <a:p>
            <a:r>
              <a:rPr lang="en-US" dirty="0"/>
              <a:t>3.	Compensation Disclosure</a:t>
            </a:r>
          </a:p>
        </p:txBody>
      </p:sp>
      <p:sp>
        <p:nvSpPr>
          <p:cNvPr id="3" name="Content Placeholder 2">
            <a:extLst>
              <a:ext uri="{FF2B5EF4-FFF2-40B4-BE49-F238E27FC236}">
                <a16:creationId xmlns:a16="http://schemas.microsoft.com/office/drawing/2014/main" id="{0BCA351A-65FB-6D65-615B-AC49B609A4E0}"/>
              </a:ext>
            </a:extLst>
          </p:cNvPr>
          <p:cNvSpPr>
            <a:spLocks noGrp="1"/>
          </p:cNvSpPr>
          <p:nvPr>
            <p:ph idx="1"/>
          </p:nvPr>
        </p:nvSpPr>
        <p:spPr>
          <a:xfrm>
            <a:off x="152400" y="1371600"/>
            <a:ext cx="8839200" cy="5410200"/>
          </a:xfrm>
        </p:spPr>
        <p:txBody>
          <a:bodyPr/>
          <a:lstStyle/>
          <a:p>
            <a:pPr marL="0" indent="0">
              <a:buNone/>
            </a:pPr>
            <a:r>
              <a:rPr lang="en-US" sz="2000" dirty="0"/>
              <a:t>For providers that reasonably expect to receive $1000 or more in direct or indirect compensation. Requirements apply to contracts executed on/after 12/27/21.  The following information must be disclosed for any contract renewed, extended, or newly executed, on or after 12/27/21:</a:t>
            </a:r>
          </a:p>
          <a:p>
            <a:r>
              <a:rPr lang="en-US" sz="2000" dirty="0">
                <a:solidFill>
                  <a:srgbClr val="FF0000"/>
                </a:solidFill>
              </a:rPr>
              <a:t>Direct compensation</a:t>
            </a:r>
          </a:p>
          <a:p>
            <a:pPr marL="633413" lvl="1" indent="-285750">
              <a:buFont typeface="Wingdings" panose="05000000000000000000" pitchFamily="2" charset="2"/>
              <a:buChar char="Ø"/>
            </a:pPr>
            <a:r>
              <a:rPr lang="en-US" sz="1600" dirty="0"/>
              <a:t>Finder fees</a:t>
            </a:r>
          </a:p>
          <a:p>
            <a:pPr marL="633413" lvl="1" indent="-285750">
              <a:buFont typeface="Wingdings" panose="05000000000000000000" pitchFamily="2" charset="2"/>
              <a:buChar char="Ø"/>
            </a:pPr>
            <a:r>
              <a:rPr lang="en-US" sz="1600" dirty="0"/>
              <a:t>Contracted fees</a:t>
            </a:r>
          </a:p>
          <a:p>
            <a:pPr marL="633413" lvl="1" indent="-285750">
              <a:buFont typeface="Wingdings" panose="05000000000000000000" pitchFamily="2" charset="2"/>
              <a:buChar char="Ø"/>
            </a:pPr>
            <a:r>
              <a:rPr lang="en-US" sz="1600" dirty="0"/>
              <a:t>Commissions</a:t>
            </a:r>
          </a:p>
          <a:p>
            <a:r>
              <a:rPr lang="en-US" sz="2000" dirty="0">
                <a:solidFill>
                  <a:srgbClr val="FF0000"/>
                </a:solidFill>
              </a:rPr>
              <a:t>Indirect compensation</a:t>
            </a:r>
          </a:p>
          <a:p>
            <a:pPr marL="633413" lvl="1" indent="-285750">
              <a:buFont typeface="Wingdings" panose="05000000000000000000" pitchFamily="2" charset="2"/>
              <a:buChar char="Ø"/>
            </a:pPr>
            <a:r>
              <a:rPr lang="en-US" sz="1600" dirty="0"/>
              <a:t>Compensation based on a structure not solely related to the contract with the covered plan</a:t>
            </a:r>
          </a:p>
          <a:p>
            <a:pPr marL="633413" lvl="1" indent="-285750">
              <a:buFont typeface="Wingdings" panose="05000000000000000000" pitchFamily="2" charset="2"/>
              <a:buChar char="Ø"/>
            </a:pPr>
            <a:r>
              <a:rPr lang="en-US" sz="1600" dirty="0"/>
              <a:t>Reasonable estimate of any indirect compensation they or any affiliates or subcontractors reasonably expect to receive</a:t>
            </a:r>
          </a:p>
          <a:p>
            <a:pPr marL="285750" indent="-285750"/>
            <a:r>
              <a:rPr lang="en-US" sz="2000" dirty="0">
                <a:solidFill>
                  <a:srgbClr val="FF0000"/>
                </a:solidFill>
              </a:rPr>
              <a:t>Transactional fees</a:t>
            </a:r>
            <a:endParaRPr lang="en-US" sz="2200" dirty="0">
              <a:solidFill>
                <a:srgbClr val="FF0000"/>
              </a:solidFill>
            </a:endParaRPr>
          </a:p>
          <a:p>
            <a:pPr marL="285750" indent="-285750"/>
            <a:r>
              <a:rPr lang="en-US" sz="2000" dirty="0">
                <a:solidFill>
                  <a:srgbClr val="FF0000"/>
                </a:solidFill>
              </a:rPr>
              <a:t>Written description of all the services they provide</a:t>
            </a:r>
          </a:p>
          <a:p>
            <a:pPr marL="285750" indent="-285750"/>
            <a:r>
              <a:rPr lang="en-US" sz="2000" dirty="0">
                <a:solidFill>
                  <a:srgbClr val="FF0000"/>
                </a:solidFill>
              </a:rPr>
              <a:t>Fiduciary Status</a:t>
            </a:r>
            <a:endParaRPr lang="en-US" sz="2200" dirty="0">
              <a:solidFill>
                <a:srgbClr val="FF0000"/>
              </a:solidFill>
            </a:endParaRPr>
          </a:p>
        </p:txBody>
      </p:sp>
    </p:spTree>
    <p:extLst>
      <p:ext uri="{BB962C8B-B14F-4D97-AF65-F5344CB8AC3E}">
        <p14:creationId xmlns:p14="http://schemas.microsoft.com/office/powerpoint/2010/main" val="2280800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1B288-CBCD-A6E0-4726-73588B419D0C}"/>
              </a:ext>
            </a:extLst>
          </p:cNvPr>
          <p:cNvSpPr>
            <a:spLocks noGrp="1"/>
          </p:cNvSpPr>
          <p:nvPr>
            <p:ph type="title"/>
          </p:nvPr>
        </p:nvSpPr>
        <p:spPr/>
        <p:txBody>
          <a:bodyPr/>
          <a:lstStyle/>
          <a:p>
            <a:r>
              <a:rPr lang="en-US" dirty="0"/>
              <a:t>4.	Mental Health &amp; Substance Abuse</a:t>
            </a:r>
            <a:br>
              <a:rPr lang="en-US" dirty="0"/>
            </a:br>
            <a:r>
              <a:rPr lang="en-US" dirty="0"/>
              <a:t>Benefits Parity</a:t>
            </a:r>
          </a:p>
        </p:txBody>
      </p:sp>
      <p:sp>
        <p:nvSpPr>
          <p:cNvPr id="3" name="Content Placeholder 2">
            <a:extLst>
              <a:ext uri="{FF2B5EF4-FFF2-40B4-BE49-F238E27FC236}">
                <a16:creationId xmlns:a16="http://schemas.microsoft.com/office/drawing/2014/main" id="{3B81497A-6E8D-EF90-F71F-DA487B75A6A9}"/>
              </a:ext>
            </a:extLst>
          </p:cNvPr>
          <p:cNvSpPr>
            <a:spLocks noGrp="1"/>
          </p:cNvSpPr>
          <p:nvPr>
            <p:ph idx="1"/>
          </p:nvPr>
        </p:nvSpPr>
        <p:spPr>
          <a:xfrm>
            <a:off x="457200" y="1219200"/>
            <a:ext cx="8229600" cy="5105400"/>
          </a:xfrm>
        </p:spPr>
        <p:txBody>
          <a:bodyPr/>
          <a:lstStyle/>
          <a:p>
            <a:pPr marL="0" indent="0">
              <a:buNone/>
            </a:pPr>
            <a:r>
              <a:rPr lang="en-US" dirty="0"/>
              <a:t>Plan sponsors are required to analyze non-quantitative</a:t>
            </a:r>
          </a:p>
          <a:p>
            <a:pPr marL="0" indent="0">
              <a:buNone/>
            </a:pPr>
            <a:r>
              <a:rPr lang="en-US" dirty="0"/>
              <a:t>treatment limitations (“</a:t>
            </a:r>
            <a:r>
              <a:rPr lang="en-US" dirty="0" err="1"/>
              <a:t>NQTLs</a:t>
            </a:r>
            <a:r>
              <a:rPr lang="en-US" dirty="0"/>
              <a:t>”) on MH/SA benefits to show parity with medical and surgical care:</a:t>
            </a:r>
          </a:p>
          <a:p>
            <a:r>
              <a:rPr lang="en-US" sz="2000" dirty="0"/>
              <a:t>Quantitative treatment limitations include copay or a restriction on the number of treatments</a:t>
            </a:r>
          </a:p>
          <a:p>
            <a:r>
              <a:rPr lang="en-US" sz="2000" dirty="0" err="1"/>
              <a:t>NQTLs</a:t>
            </a:r>
            <a:r>
              <a:rPr lang="en-US" sz="2000" dirty="0"/>
              <a:t> refer to pre-certifications, network admission criteria, medical management programs, and coverage policies (i.e. access to substance abuse facilities)</a:t>
            </a:r>
          </a:p>
          <a:p>
            <a:r>
              <a:rPr lang="en-US" sz="2000" dirty="0" err="1"/>
              <a:t>NQTL</a:t>
            </a:r>
            <a:r>
              <a:rPr lang="en-US" sz="2000" dirty="0"/>
              <a:t> analysis is due upon request. </a:t>
            </a:r>
          </a:p>
          <a:p>
            <a:pPr lvl="1"/>
            <a:r>
              <a:rPr lang="en-US" sz="1600" dirty="0"/>
              <a:t>Failure to provide the required analysis is likely to trigger the $100 a day penalty per plan participant.</a:t>
            </a:r>
          </a:p>
          <a:p>
            <a:pPr lvl="1"/>
            <a:r>
              <a:rPr lang="en-US" sz="1600" dirty="0"/>
              <a:t> If the plan is not in compliance, it must detail remedial action within 45 days. If unable to bring the plan into compliance, plan sponsor will have 7 days to notify participants that coverage is non-compliant and federal regulators will report the plan to the state where the employer is located or licensed to do business. </a:t>
            </a:r>
            <a:endParaRPr lang="en-US" dirty="0"/>
          </a:p>
        </p:txBody>
      </p:sp>
    </p:spTree>
    <p:extLst>
      <p:ext uri="{BB962C8B-B14F-4D97-AF65-F5344CB8AC3E}">
        <p14:creationId xmlns:p14="http://schemas.microsoft.com/office/powerpoint/2010/main" val="513158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5ED70-BACC-5090-44C6-3803F7DECB6E}"/>
              </a:ext>
            </a:extLst>
          </p:cNvPr>
          <p:cNvSpPr>
            <a:spLocks noGrp="1"/>
          </p:cNvSpPr>
          <p:nvPr>
            <p:ph type="title"/>
          </p:nvPr>
        </p:nvSpPr>
        <p:spPr/>
        <p:txBody>
          <a:bodyPr/>
          <a:lstStyle/>
          <a:p>
            <a:r>
              <a:rPr lang="en-US" dirty="0"/>
              <a:t>Delegation of Duties</a:t>
            </a:r>
          </a:p>
        </p:txBody>
      </p:sp>
      <p:sp>
        <p:nvSpPr>
          <p:cNvPr id="3" name="Content Placeholder 2">
            <a:extLst>
              <a:ext uri="{FF2B5EF4-FFF2-40B4-BE49-F238E27FC236}">
                <a16:creationId xmlns:a16="http://schemas.microsoft.com/office/drawing/2014/main" id="{0810D840-A7E1-DB51-BA9D-017C4AD9D343}"/>
              </a:ext>
            </a:extLst>
          </p:cNvPr>
          <p:cNvSpPr>
            <a:spLocks noGrp="1"/>
          </p:cNvSpPr>
          <p:nvPr>
            <p:ph idx="1"/>
          </p:nvPr>
        </p:nvSpPr>
        <p:spPr/>
        <p:txBody>
          <a:bodyPr/>
          <a:lstStyle/>
          <a:p>
            <a:r>
              <a:rPr lang="en-US" dirty="0"/>
              <a:t>While many of these new transparency obligations can be delegated to third parties, group health plan fiduciaries remain ULTIMATELY responsible for monitoring fiduciary compliance and determining that group health plan fees are reasonable.  </a:t>
            </a:r>
          </a:p>
          <a:p>
            <a:endParaRPr lang="en-US" dirty="0"/>
          </a:p>
          <a:p>
            <a:r>
              <a:rPr lang="en-US" dirty="0"/>
              <a:t>The CAA establishes a timeline in which Plan Sponsors must immediately terminate service contracts that fail to disclose compensation.</a:t>
            </a:r>
          </a:p>
        </p:txBody>
      </p:sp>
      <p:pic>
        <p:nvPicPr>
          <p:cNvPr id="5" name="Picture 4" descr="A green street sign with white text&#10;&#10;Description automatically generated">
            <a:extLst>
              <a:ext uri="{FF2B5EF4-FFF2-40B4-BE49-F238E27FC236}">
                <a16:creationId xmlns:a16="http://schemas.microsoft.com/office/drawing/2014/main" id="{5F2424D3-C5DA-BD5B-FB74-C6F4D941996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029200" y="4876800"/>
            <a:ext cx="3049037" cy="1763359"/>
          </a:xfrm>
          <a:prstGeom prst="rect">
            <a:avLst/>
          </a:prstGeom>
        </p:spPr>
      </p:pic>
      <p:sp>
        <p:nvSpPr>
          <p:cNvPr id="6" name="TextBox 5">
            <a:extLst>
              <a:ext uri="{FF2B5EF4-FFF2-40B4-BE49-F238E27FC236}">
                <a16:creationId xmlns:a16="http://schemas.microsoft.com/office/drawing/2014/main" id="{274FCFE1-42BD-A761-90A2-2CABD947956E}"/>
              </a:ext>
            </a:extLst>
          </p:cNvPr>
          <p:cNvSpPr txBox="1"/>
          <p:nvPr/>
        </p:nvSpPr>
        <p:spPr>
          <a:xfrm>
            <a:off x="5029200" y="9283684"/>
            <a:ext cx="3049037" cy="230832"/>
          </a:xfrm>
          <a:prstGeom prst="rect">
            <a:avLst/>
          </a:prstGeom>
          <a:noFill/>
        </p:spPr>
        <p:txBody>
          <a:bodyPr wrap="square" rtlCol="0">
            <a:spAutoFit/>
          </a:bodyPr>
          <a:lstStyle/>
          <a:p>
            <a:r>
              <a:rPr lang="en-US" sz="900">
                <a:hlinkClick r:id="rId3" tooltip="https://www.picserver.org/d/delegate.html"/>
              </a:rPr>
              <a:t>This Photo</a:t>
            </a:r>
            <a:r>
              <a:rPr lang="en-US" sz="900"/>
              <a:t> by Unknown Author is licensed under </a:t>
            </a:r>
            <a:r>
              <a:rPr lang="en-US" sz="900">
                <a:hlinkClick r:id="rId4" tooltip="https://creativecommons.org/licenses/by-sa/3.0/"/>
              </a:rPr>
              <a:t>CC BY-SA</a:t>
            </a:r>
            <a:endParaRPr lang="en-US" sz="900"/>
          </a:p>
        </p:txBody>
      </p:sp>
    </p:spTree>
    <p:extLst>
      <p:ext uri="{BB962C8B-B14F-4D97-AF65-F5344CB8AC3E}">
        <p14:creationId xmlns:p14="http://schemas.microsoft.com/office/powerpoint/2010/main" val="3221016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Fiduciary Liabilities and Penalties</a:t>
            </a:r>
            <a:endParaRPr lang="en-US" dirty="0"/>
          </a:p>
        </p:txBody>
      </p:sp>
      <p:sp>
        <p:nvSpPr>
          <p:cNvPr id="3" name="Content Placeholder 2"/>
          <p:cNvSpPr>
            <a:spLocks noGrp="1"/>
          </p:cNvSpPr>
          <p:nvPr>
            <p:ph idx="1"/>
          </p:nvPr>
        </p:nvSpPr>
        <p:spPr>
          <a:xfrm>
            <a:off x="304800" y="1295400"/>
            <a:ext cx="8382000" cy="5105400"/>
          </a:xfrm>
        </p:spPr>
        <p:txBody>
          <a:bodyPr/>
          <a:lstStyle/>
          <a:p>
            <a:r>
              <a:rPr lang="en-US" sz="2800" dirty="0"/>
              <a:t>Fiduciary Liability penalties:</a:t>
            </a:r>
          </a:p>
          <a:p>
            <a:pPr lvl="1"/>
            <a:r>
              <a:rPr lang="en-US" sz="2400" dirty="0"/>
              <a:t>Lost profits plus 20% penalty (negligence)</a:t>
            </a:r>
          </a:p>
          <a:p>
            <a:pPr lvl="1"/>
            <a:r>
              <a:rPr lang="en-US" sz="2400" dirty="0"/>
              <a:t>Criminal penalties for willful violation</a:t>
            </a:r>
          </a:p>
          <a:p>
            <a:pPr lvl="1"/>
            <a:r>
              <a:rPr lang="en-US" sz="2400" dirty="0"/>
              <a:t>Civil actions by participants</a:t>
            </a:r>
          </a:p>
          <a:p>
            <a:pPr lvl="1"/>
            <a:r>
              <a:rPr lang="en-US" sz="2400" dirty="0"/>
              <a:t>Can lose personal assets, home and business</a:t>
            </a:r>
          </a:p>
          <a:p>
            <a:r>
              <a:rPr lang="en-US" sz="2800" dirty="0"/>
              <a:t>DOL Health Plan audit activity increasing:</a:t>
            </a:r>
          </a:p>
          <a:p>
            <a:pPr marL="347663" lvl="1" indent="0">
              <a:buNone/>
            </a:pPr>
            <a:r>
              <a:rPr lang="en-US" sz="2400" dirty="0"/>
              <a:t>The DOL reviewed over 200 mental health parity analyses. NONE of the analyses reviewed were found to meet the requirements.</a:t>
            </a:r>
          </a:p>
          <a:p>
            <a:r>
              <a:rPr lang="en-US" sz="2800" dirty="0"/>
              <a:t>Increased Class Action Litigation:</a:t>
            </a:r>
          </a:p>
          <a:p>
            <a:pPr lvl="1"/>
            <a:r>
              <a:rPr lang="en-US" sz="2400" dirty="0"/>
              <a:t>See next slide </a:t>
            </a:r>
          </a:p>
          <a:p>
            <a:pPr>
              <a:buFont typeface="Arial" panose="020B0604020202020204" pitchFamily="34" charset="0"/>
              <a:buChar char="•"/>
            </a:pPr>
            <a:endParaRPr lang="en-US" sz="2800" dirty="0"/>
          </a:p>
          <a:p>
            <a:endParaRPr lang="en-US" dirty="0"/>
          </a:p>
        </p:txBody>
      </p:sp>
      <p:pic>
        <p:nvPicPr>
          <p:cNvPr id="6" name="Picture 5" descr="A green street sign with white text&#10;&#10;Description automatically generated">
            <a:extLst>
              <a:ext uri="{FF2B5EF4-FFF2-40B4-BE49-F238E27FC236}">
                <a16:creationId xmlns:a16="http://schemas.microsoft.com/office/drawing/2014/main" id="{F9C15BF4-E0A9-68C4-73D7-8B2701CB75F8}"/>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553200" y="5085526"/>
            <a:ext cx="2433458" cy="1622306"/>
          </a:xfrm>
          <a:prstGeom prst="rect">
            <a:avLst/>
          </a:prstGeom>
        </p:spPr>
      </p:pic>
      <p:sp>
        <p:nvSpPr>
          <p:cNvPr id="7" name="TextBox 6">
            <a:extLst>
              <a:ext uri="{FF2B5EF4-FFF2-40B4-BE49-F238E27FC236}">
                <a16:creationId xmlns:a16="http://schemas.microsoft.com/office/drawing/2014/main" id="{D1EB03E2-3362-1DB0-64C9-E53EACD5564E}"/>
              </a:ext>
            </a:extLst>
          </p:cNvPr>
          <p:cNvSpPr txBox="1"/>
          <p:nvPr/>
        </p:nvSpPr>
        <p:spPr>
          <a:xfrm>
            <a:off x="19" y="6477000"/>
            <a:ext cx="2433458" cy="230832"/>
          </a:xfrm>
          <a:prstGeom prst="rect">
            <a:avLst/>
          </a:prstGeom>
          <a:noFill/>
        </p:spPr>
        <p:txBody>
          <a:bodyPr wrap="square" rtlCol="0">
            <a:spAutoFit/>
          </a:bodyPr>
          <a:lstStyle/>
          <a:p>
            <a:r>
              <a:rPr lang="en-US" sz="900">
                <a:hlinkClick r:id="rId4" tooltip="https://www.picserver.org/highway-signs2/p/penalty.html"/>
              </a:rPr>
              <a:t>This Photo</a:t>
            </a:r>
            <a:r>
              <a:rPr lang="en-US" sz="900"/>
              <a:t> by Unknown Author is licensed under </a:t>
            </a:r>
            <a:r>
              <a:rPr lang="en-US" sz="900">
                <a:hlinkClick r:id="rId5" tooltip="https://creativecommons.org/licenses/by-sa/3.0/"/>
              </a:rPr>
              <a:t>CC BY-SA</a:t>
            </a:r>
            <a:endParaRPr lang="en-US" sz="90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EFD-854B-A39A-6868-B2A3EE9E7C96}"/>
              </a:ext>
            </a:extLst>
          </p:cNvPr>
          <p:cNvSpPr>
            <a:spLocks noGrp="1"/>
          </p:cNvSpPr>
          <p:nvPr>
            <p:ph type="title"/>
          </p:nvPr>
        </p:nvSpPr>
        <p:spPr/>
        <p:txBody>
          <a:bodyPr/>
          <a:lstStyle/>
          <a:p>
            <a:r>
              <a:rPr lang="en-US" dirty="0"/>
              <a:t>Class Action Lawsuits</a:t>
            </a:r>
          </a:p>
        </p:txBody>
      </p:sp>
      <p:sp>
        <p:nvSpPr>
          <p:cNvPr id="3" name="Content Placeholder 2">
            <a:extLst>
              <a:ext uri="{FF2B5EF4-FFF2-40B4-BE49-F238E27FC236}">
                <a16:creationId xmlns:a16="http://schemas.microsoft.com/office/drawing/2014/main" id="{1B54A183-CCEB-A612-5990-165E3681C5D3}"/>
              </a:ext>
            </a:extLst>
          </p:cNvPr>
          <p:cNvSpPr>
            <a:spLocks noGrp="1"/>
          </p:cNvSpPr>
          <p:nvPr>
            <p:ph idx="1"/>
          </p:nvPr>
        </p:nvSpPr>
        <p:spPr>
          <a:xfrm>
            <a:off x="457200" y="1371600"/>
            <a:ext cx="8229600" cy="5105400"/>
          </a:xfrm>
        </p:spPr>
        <p:txBody>
          <a:bodyPr/>
          <a:lstStyle/>
          <a:p>
            <a:pPr marL="0" indent="0">
              <a:buNone/>
            </a:pPr>
            <a:r>
              <a:rPr lang="en-US" sz="2000" dirty="0"/>
              <a:t>In 2006, </a:t>
            </a:r>
            <a:r>
              <a:rPr lang="en-US" sz="2000" i="1" dirty="0">
                <a:solidFill>
                  <a:srgbClr val="FF0000"/>
                </a:solidFill>
              </a:rPr>
              <a:t>Tussey v. ABB</a:t>
            </a:r>
            <a:r>
              <a:rPr lang="en-US" sz="2000" dirty="0"/>
              <a:t>, the first “excessive fees” case, changed views of fiduciary duties regarding fees. The retirement plan industry moved in a unified way to press for reductions in service provider fees, opt for lower-cost share classes, and insist upon greater transparency of all service providers. The information uncovered triggered a wave of class action lawsuits filed against providers and plan sponsors, alleging excessive plan fees lack of process for monitoring and negotiations with service providers. </a:t>
            </a:r>
          </a:p>
          <a:p>
            <a:pPr marL="0" indent="0">
              <a:buNone/>
            </a:pPr>
            <a:r>
              <a:rPr lang="en-US" sz="2000" dirty="0">
                <a:solidFill>
                  <a:srgbClr val="FF0000"/>
                </a:solidFill>
              </a:rPr>
              <a:t>ERISA fee litigation settlements</a:t>
            </a:r>
            <a:r>
              <a:rPr lang="en-US" sz="2000" dirty="0"/>
              <a:t>: </a:t>
            </a:r>
            <a:endParaRPr lang="en-US" dirty="0"/>
          </a:p>
          <a:p>
            <a:pPr marL="0" indent="0">
              <a:buNone/>
            </a:pPr>
            <a:r>
              <a:rPr lang="en-US" sz="1800" dirty="0"/>
              <a:t>Citigroup (2018) $6.9M		Allianz (2018) $12M</a:t>
            </a:r>
          </a:p>
          <a:p>
            <a:pPr marL="0" indent="0">
              <a:buNone/>
            </a:pPr>
            <a:r>
              <a:rPr lang="en-US" sz="1800" dirty="0"/>
              <a:t>American Airlines (2017) - $22M	Northrop Grumman (2017) - $16.75M</a:t>
            </a:r>
          </a:p>
          <a:p>
            <a:pPr marL="0" indent="0">
              <a:buNone/>
            </a:pPr>
            <a:r>
              <a:rPr lang="en-US" sz="1800" dirty="0"/>
              <a:t>Mass Mutual (2016) - $30.9M	Novant Health (2016) - $32M</a:t>
            </a:r>
          </a:p>
          <a:p>
            <a:pPr marL="0" indent="0">
              <a:buNone/>
            </a:pPr>
            <a:r>
              <a:rPr lang="en-US" sz="1800" dirty="0"/>
              <a:t>Boeing (2015) - $57M		Ameriprise (2015) - $27.5M</a:t>
            </a:r>
          </a:p>
          <a:p>
            <a:pPr marL="0" indent="0">
              <a:buNone/>
            </a:pPr>
            <a:r>
              <a:rPr lang="en-US" sz="1800" dirty="0"/>
              <a:t>Lockheed (2015) - $62		University of Chicago - $6.5M</a:t>
            </a:r>
          </a:p>
          <a:p>
            <a:pPr marL="0" indent="0">
              <a:buNone/>
            </a:pPr>
            <a:r>
              <a:rPr lang="en-US" sz="1800" dirty="0"/>
              <a:t>		Duke University – $10.5M</a:t>
            </a:r>
          </a:p>
        </p:txBody>
      </p:sp>
    </p:spTree>
    <p:extLst>
      <p:ext uri="{BB962C8B-B14F-4D97-AF65-F5344CB8AC3E}">
        <p14:creationId xmlns:p14="http://schemas.microsoft.com/office/powerpoint/2010/main" val="3693853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a:t>How to Minimize Fiduciary Liability</a:t>
            </a:r>
            <a:endParaRPr lang="en-US" altLang="en-US" dirty="0"/>
          </a:p>
        </p:txBody>
      </p:sp>
      <p:sp>
        <p:nvSpPr>
          <p:cNvPr id="26627" name="Rectangle 3"/>
          <p:cNvSpPr>
            <a:spLocks noGrp="1" noChangeArrowheads="1"/>
          </p:cNvSpPr>
          <p:nvPr>
            <p:ph idx="1"/>
          </p:nvPr>
        </p:nvSpPr>
        <p:spPr>
          <a:xfrm>
            <a:off x="457200" y="1447800"/>
            <a:ext cx="8229600" cy="4343400"/>
          </a:xfrm>
        </p:spPr>
        <p:txBody>
          <a:bodyPr/>
          <a:lstStyle/>
          <a:p>
            <a:r>
              <a:rPr lang="en-US" altLang="en-US" b="1" dirty="0">
                <a:solidFill>
                  <a:schemeClr val="accent1"/>
                </a:solidFill>
              </a:rPr>
              <a:t>“Procedural Prudence”</a:t>
            </a:r>
          </a:p>
          <a:p>
            <a:r>
              <a:rPr lang="en-US" altLang="en-US" dirty="0"/>
              <a:t>Fiduciary Liability Insurance</a:t>
            </a:r>
          </a:p>
          <a:p>
            <a:pPr lvl="1"/>
            <a:endParaRPr lang="en-US" altLang="en-US" dirty="0"/>
          </a:p>
        </p:txBody>
      </p:sp>
      <p:pic>
        <p:nvPicPr>
          <p:cNvPr id="1026" name="Picture 2" descr="C:\Users\alb\AppData\Local\Microsoft\Windows\Temporary Internet Files\Content.IE5\AFVVENTG\manage-your-risk-words-dice-reduce-costs-liabilities-dangerous-world-company-workplace-enterprise-reducing-31631477[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7433" y="3368040"/>
            <a:ext cx="1950720" cy="195072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dirty="0"/>
              <a:t>Procedural Prudence</a:t>
            </a:r>
            <a:endParaRPr lang="en-US" altLang="en-US" dirty="0">
              <a:solidFill>
                <a:schemeClr val="accent1"/>
              </a:solidFill>
            </a:endParaRPr>
          </a:p>
        </p:txBody>
      </p:sp>
      <p:sp>
        <p:nvSpPr>
          <p:cNvPr id="29699" name="Rectangle 3"/>
          <p:cNvSpPr>
            <a:spLocks noGrp="1" noChangeArrowheads="1"/>
          </p:cNvSpPr>
          <p:nvPr>
            <p:ph idx="1"/>
          </p:nvPr>
        </p:nvSpPr>
        <p:spPr>
          <a:xfrm>
            <a:off x="76200" y="1295400"/>
            <a:ext cx="8839200" cy="5029200"/>
          </a:xfrm>
        </p:spPr>
        <p:txBody>
          <a:bodyPr/>
          <a:lstStyle/>
          <a:p>
            <a:pPr marL="0" indent="0">
              <a:buNone/>
            </a:pPr>
            <a:r>
              <a:rPr lang="en-US" altLang="en-US" b="1" dirty="0">
                <a:solidFill>
                  <a:srgbClr val="FF0000"/>
                </a:solidFill>
              </a:rPr>
              <a:t>Establish a Benefit Plan Committee to oversee the plan</a:t>
            </a:r>
            <a:r>
              <a:rPr lang="en-US" altLang="en-US" dirty="0"/>
              <a:t>.  Identify specific titles or roles within the employer (not Board members) to serve on the committee and have Committee report to the Board at least annually. </a:t>
            </a:r>
          </a:p>
          <a:p>
            <a:pPr marL="0" indent="0">
              <a:buNone/>
            </a:pPr>
            <a:r>
              <a:rPr lang="en-US" altLang="en-US" b="1" dirty="0">
                <a:solidFill>
                  <a:srgbClr val="FF0000"/>
                </a:solidFill>
              </a:rPr>
              <a:t>Approve Benefit Plan Committee Charter</a:t>
            </a:r>
            <a:r>
              <a:rPr lang="en-US" altLang="en-US" dirty="0"/>
              <a:t>. Benefit Plan Committee members’ rules and responsibilities are set out by a committee charter. When the Committee meets, members make sure the plan is managed in a way that is consistent with the culture of the organization and existing laws and regulations, in a way that meets the plan sponsor’s fiduciary responsibilities.</a:t>
            </a:r>
          </a:p>
          <a:p>
            <a:pPr marL="0" indent="0">
              <a:buNone/>
            </a:pPr>
            <a:r>
              <a:rPr lang="en-US" altLang="en-US" b="1" dirty="0">
                <a:solidFill>
                  <a:srgbClr val="FF0000"/>
                </a:solidFill>
              </a:rPr>
              <a:t>Follow the Law</a:t>
            </a:r>
            <a:r>
              <a:rPr lang="en-US" altLang="en-US" dirty="0">
                <a:solidFill>
                  <a:srgbClr val="FF0000"/>
                </a:solidFill>
              </a:rPr>
              <a:t>.  </a:t>
            </a:r>
            <a:r>
              <a:rPr lang="en-US" altLang="en-US" dirty="0"/>
              <a:t>Stay up to date on developments in statutory and regulatory guidance.  Get professional help!</a:t>
            </a:r>
          </a:p>
          <a:p>
            <a:endParaRPr lang="en-US" altLang="en-US" dirty="0"/>
          </a:p>
          <a:p>
            <a:endParaRPr lang="en-US" altLang="en-US" dirty="0"/>
          </a:p>
          <a:p>
            <a:endParaRPr lang="en-US" altLang="en-US"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69642-CCB4-4A09-A15D-F3C6E3E6D5BD}"/>
              </a:ext>
            </a:extLst>
          </p:cNvPr>
          <p:cNvSpPr>
            <a:spLocks noGrp="1"/>
          </p:cNvSpPr>
          <p:nvPr>
            <p:ph type="title"/>
          </p:nvPr>
        </p:nvSpPr>
        <p:spPr/>
        <p:txBody>
          <a:bodyPr/>
          <a:lstStyle/>
          <a:p>
            <a:r>
              <a:rPr lang="en-US" dirty="0"/>
              <a:t>Benefit Plan Committee -- </a:t>
            </a:r>
            <a:br>
              <a:rPr lang="en-US" dirty="0"/>
            </a:br>
            <a:r>
              <a:rPr lang="en-US" dirty="0"/>
              <a:t>Membership</a:t>
            </a:r>
          </a:p>
        </p:txBody>
      </p:sp>
      <p:sp>
        <p:nvSpPr>
          <p:cNvPr id="3" name="Content Placeholder 2">
            <a:extLst>
              <a:ext uri="{FF2B5EF4-FFF2-40B4-BE49-F238E27FC236}">
                <a16:creationId xmlns:a16="http://schemas.microsoft.com/office/drawing/2014/main" id="{AB6745EE-CEA3-41F6-BCFC-078C8EA0FCA4}"/>
              </a:ext>
            </a:extLst>
          </p:cNvPr>
          <p:cNvSpPr>
            <a:spLocks noGrp="1"/>
          </p:cNvSpPr>
          <p:nvPr>
            <p:ph idx="1"/>
          </p:nvPr>
        </p:nvSpPr>
        <p:spPr/>
        <p:txBody>
          <a:bodyPr/>
          <a:lstStyle/>
          <a:p>
            <a:r>
              <a:rPr lang="en-US" dirty="0"/>
              <a:t>Select officers and managers who have expertise regarding benefits and insurance, such as:</a:t>
            </a:r>
          </a:p>
          <a:p>
            <a:pPr lvl="1"/>
            <a:r>
              <a:rPr lang="en-US" dirty="0"/>
              <a:t>CFO</a:t>
            </a:r>
          </a:p>
          <a:p>
            <a:pPr lvl="1"/>
            <a:r>
              <a:rPr lang="en-US" dirty="0"/>
              <a:t>Controller</a:t>
            </a:r>
          </a:p>
          <a:p>
            <a:pPr lvl="1"/>
            <a:r>
              <a:rPr lang="en-US" dirty="0"/>
              <a:t>Vice President, Human Resources</a:t>
            </a:r>
          </a:p>
          <a:p>
            <a:pPr lvl="1"/>
            <a:r>
              <a:rPr lang="en-US" dirty="0"/>
              <a:t>Benefit Manager</a:t>
            </a:r>
          </a:p>
          <a:p>
            <a:r>
              <a:rPr lang="en-US" dirty="0"/>
              <a:t>Avoid naming the following as Committee members:</a:t>
            </a:r>
          </a:p>
          <a:p>
            <a:pPr lvl="1"/>
            <a:r>
              <a:rPr lang="en-US" dirty="0"/>
              <a:t>Rank &amp; file employees (non-management)</a:t>
            </a:r>
          </a:p>
          <a:p>
            <a:pPr lvl="1"/>
            <a:r>
              <a:rPr lang="en-US" dirty="0"/>
              <a:t>CEO</a:t>
            </a:r>
          </a:p>
          <a:p>
            <a:pPr lvl="1"/>
            <a:r>
              <a:rPr lang="en-US" dirty="0"/>
              <a:t>General Counsel</a:t>
            </a:r>
          </a:p>
          <a:p>
            <a:pPr lvl="1"/>
            <a:r>
              <a:rPr lang="en-US" dirty="0"/>
              <a:t>Board Members</a:t>
            </a:r>
          </a:p>
        </p:txBody>
      </p:sp>
    </p:spTree>
    <p:extLst>
      <p:ext uri="{BB962C8B-B14F-4D97-AF65-F5344CB8AC3E}">
        <p14:creationId xmlns:p14="http://schemas.microsoft.com/office/powerpoint/2010/main" val="18757781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Text Box 3"/>
          <p:cNvSpPr txBox="1">
            <a:spLocks noChangeArrowheads="1"/>
          </p:cNvSpPr>
          <p:nvPr/>
        </p:nvSpPr>
        <p:spPr bwMode="auto">
          <a:xfrm>
            <a:off x="304800" y="1143000"/>
            <a:ext cx="8458200" cy="997196"/>
          </a:xfrm>
          <a:prstGeom prst="rect">
            <a:avLst/>
          </a:prstGeom>
          <a:noFill/>
          <a:ln>
            <a:noFill/>
          </a:ln>
          <a:effectLst>
            <a:outerShdw dist="1796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p>
            <a:pPr eaLnBrk="0" hangingPunct="0">
              <a:lnSpc>
                <a:spcPct val="90000"/>
              </a:lnSpc>
            </a:pPr>
            <a:endParaRPr lang="en-US" altLang="en-US" sz="3600" b="1" dirty="0">
              <a:latin typeface="Futura Medium" pitchFamily="34" charset="0"/>
            </a:endParaRPr>
          </a:p>
          <a:p>
            <a:pPr eaLnBrk="0" hangingPunct="0">
              <a:lnSpc>
                <a:spcPct val="90000"/>
              </a:lnSpc>
            </a:pPr>
            <a:endParaRPr lang="en-US" altLang="en-US" sz="3600" b="1" dirty="0">
              <a:latin typeface="Futura Medium" pitchFamily="34" charset="0"/>
            </a:endParaRPr>
          </a:p>
        </p:txBody>
      </p:sp>
      <p:sp>
        <p:nvSpPr>
          <p:cNvPr id="2" name="Title 1"/>
          <p:cNvSpPr>
            <a:spLocks noGrp="1"/>
          </p:cNvSpPr>
          <p:nvPr>
            <p:ph type="title"/>
          </p:nvPr>
        </p:nvSpPr>
        <p:spPr/>
        <p:txBody>
          <a:bodyPr/>
          <a:lstStyle/>
          <a:p>
            <a:r>
              <a:rPr lang="en-US"/>
              <a:t>How Much Fiduciary Insurance is Needed?</a:t>
            </a:r>
            <a:endParaRPr lang="en-US" dirty="0"/>
          </a:p>
        </p:txBody>
      </p:sp>
      <p:sp>
        <p:nvSpPr>
          <p:cNvPr id="3" name="Content Placeholder 2"/>
          <p:cNvSpPr>
            <a:spLocks noGrp="1"/>
          </p:cNvSpPr>
          <p:nvPr>
            <p:ph idx="1"/>
          </p:nvPr>
        </p:nvSpPr>
        <p:spPr/>
        <p:txBody>
          <a:bodyPr/>
          <a:lstStyle/>
          <a:p>
            <a:r>
              <a:rPr lang="en-US" dirty="0"/>
              <a:t>Individual plan decision</a:t>
            </a:r>
          </a:p>
          <a:p>
            <a:r>
              <a:rPr lang="en-US" dirty="0"/>
              <a:t>Coverage depends on:</a:t>
            </a:r>
          </a:p>
          <a:p>
            <a:pPr lvl="1"/>
            <a:r>
              <a:rPr lang="en-US" dirty="0"/>
              <a:t>Budget</a:t>
            </a:r>
          </a:p>
          <a:p>
            <a:pPr lvl="1"/>
            <a:r>
              <a:rPr lang="en-US" dirty="0"/>
              <a:t>Accounting controls</a:t>
            </a:r>
          </a:p>
          <a:p>
            <a:r>
              <a:rPr lang="en-US" dirty="0"/>
              <a:t>Standard </a:t>
            </a:r>
            <a:r>
              <a:rPr lang="en-US" dirty="0" err="1"/>
              <a:t>D&amp;O</a:t>
            </a:r>
            <a:r>
              <a:rPr lang="en-US" dirty="0"/>
              <a:t> policy generally excludes ERISA fiduciary coverage unless it is specifically asked for and included (often as an "ERISA rider")</a:t>
            </a:r>
          </a:p>
        </p:txBody>
      </p:sp>
      <p:pic>
        <p:nvPicPr>
          <p:cNvPr id="5" name="Picture 4" descr="A green sign with white text&#10;&#10;Description automatically generated">
            <a:extLst>
              <a:ext uri="{FF2B5EF4-FFF2-40B4-BE49-F238E27FC236}">
                <a16:creationId xmlns:a16="http://schemas.microsoft.com/office/drawing/2014/main" id="{F8AAA521-ABDE-D2E2-9022-7D73028A4B4A}"/>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020180" y="4496055"/>
            <a:ext cx="2742820" cy="1828545"/>
          </a:xfrm>
          <a:prstGeom prst="rect">
            <a:avLst/>
          </a:prstGeom>
        </p:spPr>
      </p:pic>
      <p:sp>
        <p:nvSpPr>
          <p:cNvPr id="6" name="TextBox 5">
            <a:extLst>
              <a:ext uri="{FF2B5EF4-FFF2-40B4-BE49-F238E27FC236}">
                <a16:creationId xmlns:a16="http://schemas.microsoft.com/office/drawing/2014/main" id="{5995BC72-FC08-AE03-0600-E23893557CC0}"/>
              </a:ext>
            </a:extLst>
          </p:cNvPr>
          <p:cNvSpPr txBox="1"/>
          <p:nvPr/>
        </p:nvSpPr>
        <p:spPr>
          <a:xfrm>
            <a:off x="6020182" y="10592035"/>
            <a:ext cx="2487778" cy="254496"/>
          </a:xfrm>
          <a:prstGeom prst="rect">
            <a:avLst/>
          </a:prstGeom>
          <a:noFill/>
        </p:spPr>
        <p:txBody>
          <a:bodyPr wrap="square" rtlCol="0">
            <a:spAutoFit/>
          </a:bodyPr>
          <a:lstStyle/>
          <a:p>
            <a:r>
              <a:rPr lang="en-US" sz="900">
                <a:hlinkClick r:id="rId4" tooltip="https://www.picserver.org/highway-signs2/i/insurance.html"/>
              </a:rPr>
              <a:t>This Photo</a:t>
            </a:r>
            <a:r>
              <a:rPr lang="en-US" sz="900"/>
              <a:t> by Unknown Author is licensed under </a:t>
            </a:r>
            <a:r>
              <a:rPr lang="en-US" sz="900">
                <a:hlinkClick r:id="rId5" tooltip="https://creativecommons.org/licenses/by-sa/3.0/"/>
              </a:rPr>
              <a:t>CC BY-SA</a:t>
            </a:r>
            <a:endParaRPr lang="en-US" sz="900"/>
          </a:p>
        </p:txBody>
      </p:sp>
    </p:spTree>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dirty="0"/>
              <a:t>Questions?</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281545" y="1600200"/>
            <a:ext cx="6580909" cy="4343400"/>
          </a:xfr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55C37-809B-6B45-FAA3-BE32B4BAC6F7}"/>
              </a:ext>
            </a:extLst>
          </p:cNvPr>
          <p:cNvSpPr>
            <a:spLocks noGrp="1"/>
          </p:cNvSpPr>
          <p:nvPr>
            <p:ph type="title"/>
          </p:nvPr>
        </p:nvSpPr>
        <p:spPr/>
        <p:txBody>
          <a:bodyPr/>
          <a:lstStyle/>
          <a:p>
            <a:r>
              <a:rPr lang="en-US" dirty="0"/>
              <a:t>Fiduciary Obligations</a:t>
            </a:r>
          </a:p>
        </p:txBody>
      </p:sp>
      <p:sp>
        <p:nvSpPr>
          <p:cNvPr id="3" name="Content Placeholder 2">
            <a:extLst>
              <a:ext uri="{FF2B5EF4-FFF2-40B4-BE49-F238E27FC236}">
                <a16:creationId xmlns:a16="http://schemas.microsoft.com/office/drawing/2014/main" id="{9FDBBE10-8F8E-A627-F9E9-487DACF8235A}"/>
              </a:ext>
            </a:extLst>
          </p:cNvPr>
          <p:cNvSpPr>
            <a:spLocks noGrp="1"/>
          </p:cNvSpPr>
          <p:nvPr>
            <p:ph idx="1"/>
          </p:nvPr>
        </p:nvSpPr>
        <p:spPr/>
        <p:txBody>
          <a:bodyPr/>
          <a:lstStyle/>
          <a:p>
            <a:r>
              <a:rPr lang="en-US" dirty="0"/>
              <a:t>The Employee Retirement Income Security Act of 1974, as amended (“ERISA”) imposes the highest standard of conduct on “fiduciaries.”</a:t>
            </a:r>
          </a:p>
          <a:p>
            <a:pPr marL="0" indent="0">
              <a:buNone/>
            </a:pPr>
            <a:r>
              <a:rPr lang="en-US" dirty="0"/>
              <a:t> </a:t>
            </a:r>
          </a:p>
          <a:p>
            <a:r>
              <a:rPr lang="en-US" dirty="0"/>
              <a:t>While historically ERISA focused on retirement plans, the spotlight is now on healthcare plans.</a:t>
            </a:r>
          </a:p>
          <a:p>
            <a:endParaRPr lang="en-US" dirty="0"/>
          </a:p>
        </p:txBody>
      </p:sp>
      <p:pic>
        <p:nvPicPr>
          <p:cNvPr id="5" name="Picture 4" descr="A green street sign with white text&#10;&#10;Description automatically generated">
            <a:extLst>
              <a:ext uri="{FF2B5EF4-FFF2-40B4-BE49-F238E27FC236}">
                <a16:creationId xmlns:a16="http://schemas.microsoft.com/office/drawing/2014/main" id="{54A44C9C-32C7-7851-A683-0B246209A09C}"/>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394960" y="4343400"/>
            <a:ext cx="3291840" cy="2194561"/>
          </a:xfrm>
          <a:prstGeom prst="rect">
            <a:avLst/>
          </a:prstGeom>
        </p:spPr>
      </p:pic>
      <p:sp>
        <p:nvSpPr>
          <p:cNvPr id="6" name="TextBox 5">
            <a:extLst>
              <a:ext uri="{FF2B5EF4-FFF2-40B4-BE49-F238E27FC236}">
                <a16:creationId xmlns:a16="http://schemas.microsoft.com/office/drawing/2014/main" id="{B11524B1-FFB6-4CDF-38D5-58E1FE6C38CB}"/>
              </a:ext>
            </a:extLst>
          </p:cNvPr>
          <p:cNvSpPr txBox="1"/>
          <p:nvPr/>
        </p:nvSpPr>
        <p:spPr>
          <a:xfrm>
            <a:off x="5394960" y="10439393"/>
            <a:ext cx="3291840" cy="230832"/>
          </a:xfrm>
          <a:prstGeom prst="rect">
            <a:avLst/>
          </a:prstGeom>
          <a:noFill/>
        </p:spPr>
        <p:txBody>
          <a:bodyPr wrap="square" rtlCol="0">
            <a:spAutoFit/>
          </a:bodyPr>
          <a:lstStyle/>
          <a:p>
            <a:r>
              <a:rPr lang="en-US" sz="900">
                <a:hlinkClick r:id="rId3" tooltip="https://www.picserver.org/highway-signs2/o/obligation.html"/>
              </a:rPr>
              <a:t>This Photo</a:t>
            </a:r>
            <a:r>
              <a:rPr lang="en-US" sz="900"/>
              <a:t> by Unknown Author is licensed under </a:t>
            </a:r>
            <a:r>
              <a:rPr lang="en-US" sz="900">
                <a:hlinkClick r:id="rId4" tooltip="https://creativecommons.org/licenses/by-sa/3.0/"/>
              </a:rPr>
              <a:t>CC BY-SA</a:t>
            </a:r>
            <a:endParaRPr lang="en-US" sz="900"/>
          </a:p>
        </p:txBody>
      </p:sp>
    </p:spTree>
    <p:extLst>
      <p:ext uri="{BB962C8B-B14F-4D97-AF65-F5344CB8AC3E}">
        <p14:creationId xmlns:p14="http://schemas.microsoft.com/office/powerpoint/2010/main" val="727688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a:t>Standard of Conduct</a:t>
            </a:r>
            <a:endParaRPr lang="en-US" altLang="en-US" dirty="0"/>
          </a:p>
        </p:txBody>
      </p:sp>
      <p:sp>
        <p:nvSpPr>
          <p:cNvPr id="23555" name="Rectangle 3"/>
          <p:cNvSpPr>
            <a:spLocks noGrp="1" noChangeArrowheads="1"/>
          </p:cNvSpPr>
          <p:nvPr>
            <p:ph idx="1"/>
          </p:nvPr>
        </p:nvSpPr>
        <p:spPr/>
        <p:txBody>
          <a:bodyPr/>
          <a:lstStyle/>
          <a:p>
            <a:r>
              <a:rPr lang="en-US" altLang="en-US" dirty="0"/>
              <a:t>“Prudent person rule” or “prudent </a:t>
            </a:r>
            <a:r>
              <a:rPr lang="en-US" altLang="en-US" i="1" dirty="0"/>
              <a:t>expert</a:t>
            </a:r>
            <a:r>
              <a:rPr lang="en-US" altLang="en-US" dirty="0"/>
              <a:t>”?</a:t>
            </a:r>
            <a:br>
              <a:rPr lang="en-US" altLang="en-US" dirty="0"/>
            </a:br>
            <a:endParaRPr lang="en-US" altLang="en-US" dirty="0"/>
          </a:p>
          <a:p>
            <a:pPr lvl="1"/>
            <a:r>
              <a:rPr lang="en-US" altLang="en-US" dirty="0"/>
              <a:t>ERISA § 404(a)(1):  A fiduciary must discharge his duties:</a:t>
            </a:r>
            <a:br>
              <a:rPr lang="en-US" altLang="en-US" dirty="0"/>
            </a:br>
            <a:r>
              <a:rPr lang="en-US" altLang="en-US" i="1" dirty="0"/>
              <a:t>With the care, skill, prudence and diligence under the circumstances then prevailing that a prudent person acting in a like capacity and </a:t>
            </a:r>
            <a:r>
              <a:rPr lang="en-US" altLang="en-US" b="1" i="1" dirty="0">
                <a:solidFill>
                  <a:schemeClr val="accent1"/>
                </a:solidFill>
              </a:rPr>
              <a:t>familiar with such matters </a:t>
            </a:r>
            <a:r>
              <a:rPr lang="en-US" altLang="en-US" i="1" dirty="0"/>
              <a:t>would use</a:t>
            </a:r>
            <a:br>
              <a:rPr lang="en-US" altLang="en-US" dirty="0"/>
            </a:br>
            <a:endParaRPr lang="en-US" altLang="en-US" dirty="0"/>
          </a:p>
          <a:p>
            <a:pPr lvl="1"/>
            <a:r>
              <a:rPr lang="en-US" altLang="en-US" dirty="0"/>
              <a:t>“</a:t>
            </a:r>
            <a:r>
              <a:rPr lang="en-US" altLang="en-US" i="1" dirty="0"/>
              <a:t>Procedural prudence</a:t>
            </a:r>
            <a:r>
              <a:rPr lang="en-US" altLang="en-US" dirty="0"/>
              <a:t>”: Courts focus on the fiduciary’s conduct in arriving at a decision, not its results</a:t>
            </a:r>
            <a:br>
              <a:rPr lang="en-US" altLang="en-US" dirty="0"/>
            </a:br>
            <a:endParaRPr lang="en-US" altLang="en-US" dirty="0"/>
          </a:p>
          <a:p>
            <a:pPr lvl="2"/>
            <a:endParaRPr lang="en-US" altLang="en-US" dirty="0"/>
          </a:p>
        </p:txBody>
      </p:sp>
      <p:pic>
        <p:nvPicPr>
          <p:cNvPr id="3" name="Picture 2" descr="A green street sign with white text&#10;&#10;Description automatically generated">
            <a:extLst>
              <a:ext uri="{FF2B5EF4-FFF2-40B4-BE49-F238E27FC236}">
                <a16:creationId xmlns:a16="http://schemas.microsoft.com/office/drawing/2014/main" id="{DFD00212-D69E-E166-BBB2-0AA1585E9CE2}"/>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562600" y="4800600"/>
            <a:ext cx="2743200" cy="1828800"/>
          </a:xfrm>
          <a:prstGeom prst="rect">
            <a:avLst/>
          </a:prstGeom>
        </p:spPr>
      </p:pic>
      <p:sp>
        <p:nvSpPr>
          <p:cNvPr id="4" name="TextBox 3">
            <a:extLst>
              <a:ext uri="{FF2B5EF4-FFF2-40B4-BE49-F238E27FC236}">
                <a16:creationId xmlns:a16="http://schemas.microsoft.com/office/drawing/2014/main" id="{088E7D40-1462-F230-3BEA-4C40A561CCC2}"/>
              </a:ext>
            </a:extLst>
          </p:cNvPr>
          <p:cNvSpPr txBox="1"/>
          <p:nvPr/>
        </p:nvSpPr>
        <p:spPr>
          <a:xfrm>
            <a:off x="5562600" y="10896595"/>
            <a:ext cx="2743200" cy="230832"/>
          </a:xfrm>
          <a:prstGeom prst="rect">
            <a:avLst/>
          </a:prstGeom>
          <a:noFill/>
        </p:spPr>
        <p:txBody>
          <a:bodyPr wrap="square" rtlCol="0">
            <a:spAutoFit/>
          </a:bodyPr>
          <a:lstStyle/>
          <a:p>
            <a:r>
              <a:rPr lang="en-US" sz="900">
                <a:hlinkClick r:id="rId3" tooltip="https://www.picserver.org/highway-signs2/p/prudence.html"/>
              </a:rPr>
              <a:t>This Photo</a:t>
            </a:r>
            <a:r>
              <a:rPr lang="en-US" sz="900"/>
              <a:t> by Unknown Author is licensed under </a:t>
            </a:r>
            <a:r>
              <a:rPr lang="en-US" sz="900">
                <a:hlinkClick r:id="rId4" tooltip="https://creativecommons.org/licenses/by-sa/3.0/"/>
              </a:rPr>
              <a:t>CC BY-SA</a:t>
            </a:r>
            <a:endParaRPr lang="en-US" sz="90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Fiduciary Responsibilities</a:t>
            </a:r>
            <a:endParaRPr lang="en-US" dirty="0"/>
          </a:p>
        </p:txBody>
      </p:sp>
      <p:sp>
        <p:nvSpPr>
          <p:cNvPr id="3" name="Content Placeholder 2"/>
          <p:cNvSpPr>
            <a:spLocks noGrp="1"/>
          </p:cNvSpPr>
          <p:nvPr>
            <p:ph idx="1"/>
          </p:nvPr>
        </p:nvSpPr>
        <p:spPr/>
        <p:txBody>
          <a:bodyPr/>
          <a:lstStyle/>
          <a:p>
            <a:r>
              <a:rPr lang="en-US" dirty="0"/>
              <a:t>Execute responsibilities with care, skill and due diligence of a prudent expert</a:t>
            </a:r>
          </a:p>
          <a:p>
            <a:r>
              <a:rPr lang="en-US" dirty="0">
                <a:solidFill>
                  <a:schemeClr val="accent1"/>
                </a:solidFill>
              </a:rPr>
              <a:t>Make decisions in the sole interest of participants and beneficiaries </a:t>
            </a:r>
          </a:p>
          <a:p>
            <a:r>
              <a:rPr lang="en-US" dirty="0"/>
              <a:t>Monitor prohibited transactions</a:t>
            </a:r>
          </a:p>
          <a:p>
            <a:r>
              <a:rPr lang="en-US" dirty="0"/>
              <a:t>Respond to inquiries</a:t>
            </a:r>
          </a:p>
          <a:p>
            <a:r>
              <a:rPr lang="en-US" dirty="0"/>
              <a:t>Follow the plan document</a:t>
            </a:r>
          </a:p>
        </p:txBody>
      </p:sp>
      <p:pic>
        <p:nvPicPr>
          <p:cNvPr id="4098" name="Picture 2" descr="C:\Users\alb\AppData\Local\Microsoft\Windows\Temporary Internet Files\Content.IE5\BEUWMIGJ\Delegation[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29263" y="3868738"/>
            <a:ext cx="2857500" cy="2143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a:t>Definition of “Fiduciary”</a:t>
            </a:r>
            <a:endParaRPr lang="en-US" altLang="en-US" dirty="0"/>
          </a:p>
        </p:txBody>
      </p:sp>
      <p:sp>
        <p:nvSpPr>
          <p:cNvPr id="12291" name="Rectangle 3"/>
          <p:cNvSpPr>
            <a:spLocks noGrp="1" noChangeArrowheads="1"/>
          </p:cNvSpPr>
          <p:nvPr>
            <p:ph idx="1"/>
          </p:nvPr>
        </p:nvSpPr>
        <p:spPr>
          <a:xfrm>
            <a:off x="457200" y="1371600"/>
            <a:ext cx="8229600" cy="4724400"/>
          </a:xfrm>
        </p:spPr>
        <p:txBody>
          <a:bodyPr/>
          <a:lstStyle/>
          <a:p>
            <a:r>
              <a:rPr lang="en-US" altLang="en-US" dirty="0"/>
              <a:t>ERISA § 3(21)(A):  A person is a fiduciary with respect to a plan to the extent he/she:</a:t>
            </a:r>
          </a:p>
          <a:p>
            <a:pPr lvl="1"/>
            <a:r>
              <a:rPr lang="en-US" altLang="en-US" dirty="0"/>
              <a:t>Exercises any discretionary authority or control over the management of the plan, or the management or disposition of plan assets;</a:t>
            </a:r>
          </a:p>
          <a:p>
            <a:pPr lvl="1"/>
            <a:r>
              <a:rPr lang="en-US" altLang="en-US" dirty="0"/>
              <a:t>Has any discretionary authority or responsibility in the administration of the plan; or</a:t>
            </a:r>
          </a:p>
          <a:p>
            <a:pPr lvl="1"/>
            <a:r>
              <a:rPr lang="en-US" altLang="en-US" dirty="0"/>
              <a:t>Renders investment advice for a fee or other compensation, with respect to plan assets.</a:t>
            </a:r>
          </a:p>
          <a:p>
            <a:r>
              <a:rPr lang="en-US" altLang="en-US" dirty="0"/>
              <a:t>Fiduciary status is based on the functions performed for, or on behalf of, the plan, and include committees or individuals that oversee employee benefits and administer the group health plan.</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AC6AA-7231-6D24-C31E-B15EC255EE8C}"/>
              </a:ext>
            </a:extLst>
          </p:cNvPr>
          <p:cNvSpPr>
            <a:spLocks noGrp="1"/>
          </p:cNvSpPr>
          <p:nvPr>
            <p:ph type="title"/>
          </p:nvPr>
        </p:nvSpPr>
        <p:spPr/>
        <p:txBody>
          <a:bodyPr/>
          <a:lstStyle/>
          <a:p>
            <a:r>
              <a:rPr lang="en-US" dirty="0"/>
              <a:t>Does a Health Plan Have Assets?</a:t>
            </a:r>
          </a:p>
        </p:txBody>
      </p:sp>
      <p:sp>
        <p:nvSpPr>
          <p:cNvPr id="3" name="Content Placeholder 2">
            <a:extLst>
              <a:ext uri="{FF2B5EF4-FFF2-40B4-BE49-F238E27FC236}">
                <a16:creationId xmlns:a16="http://schemas.microsoft.com/office/drawing/2014/main" id="{A7AF7DB1-8EA4-FE1A-B14A-0073976F9976}"/>
              </a:ext>
            </a:extLst>
          </p:cNvPr>
          <p:cNvSpPr>
            <a:spLocks noGrp="1"/>
          </p:cNvSpPr>
          <p:nvPr>
            <p:ph idx="1"/>
          </p:nvPr>
        </p:nvSpPr>
        <p:spPr/>
        <p:txBody>
          <a:bodyPr/>
          <a:lstStyle/>
          <a:p>
            <a:r>
              <a:rPr lang="en-US" dirty="0"/>
              <a:t>Yes!  Employee contributions toward the cost of coverage ARE plan assets, but unlike retirement plans, the U.S. Department of Labor (“DOL”) does not impose a trust requirement.  See DOL Letter 92-01.  </a:t>
            </a:r>
          </a:p>
          <a:p>
            <a:r>
              <a:rPr lang="en-US" dirty="0"/>
              <a:t>The “prohibited transaction” rules do apply to Health Plans.</a:t>
            </a:r>
          </a:p>
          <a:p>
            <a:r>
              <a:rPr lang="en-US" dirty="0"/>
              <a:t>Employers must properly and timely use employee contributions toward premiums, whether self-funded or fully-insured.</a:t>
            </a:r>
          </a:p>
        </p:txBody>
      </p:sp>
      <p:pic>
        <p:nvPicPr>
          <p:cNvPr id="5" name="Picture 4" descr="A green dollar sign on a black background&#10;&#10;Description automatically generated">
            <a:extLst>
              <a:ext uri="{FF2B5EF4-FFF2-40B4-BE49-F238E27FC236}">
                <a16:creationId xmlns:a16="http://schemas.microsoft.com/office/drawing/2014/main" id="{724E4566-C4C9-A838-71B1-8F4526E3B7A0}"/>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553200" y="4847002"/>
            <a:ext cx="1481821" cy="1934798"/>
          </a:xfrm>
          <a:prstGeom prst="rect">
            <a:avLst/>
          </a:prstGeom>
        </p:spPr>
      </p:pic>
      <p:sp>
        <p:nvSpPr>
          <p:cNvPr id="6" name="TextBox 5">
            <a:extLst>
              <a:ext uri="{FF2B5EF4-FFF2-40B4-BE49-F238E27FC236}">
                <a16:creationId xmlns:a16="http://schemas.microsoft.com/office/drawing/2014/main" id="{5B683292-E722-12A2-E1CB-EC08EB7EDBE7}"/>
              </a:ext>
            </a:extLst>
          </p:cNvPr>
          <p:cNvSpPr txBox="1"/>
          <p:nvPr/>
        </p:nvSpPr>
        <p:spPr>
          <a:xfrm>
            <a:off x="1945801" y="6858000"/>
            <a:ext cx="5252398" cy="230832"/>
          </a:xfrm>
          <a:prstGeom prst="rect">
            <a:avLst/>
          </a:prstGeom>
          <a:noFill/>
        </p:spPr>
        <p:txBody>
          <a:bodyPr wrap="square" rtlCol="0">
            <a:spAutoFit/>
          </a:bodyPr>
          <a:lstStyle/>
          <a:p>
            <a:r>
              <a:rPr lang="en-US" sz="900">
                <a:hlinkClick r:id="rId3" tooltip="https://www.freepngimg.com/png/64023-green-symbol-dollar-sign-free-clipart-hq"/>
              </a:rPr>
              <a:t>This Photo</a:t>
            </a:r>
            <a:r>
              <a:rPr lang="en-US" sz="900"/>
              <a:t> by Unknown Author is licensed under </a:t>
            </a:r>
            <a:r>
              <a:rPr lang="en-US" sz="900">
                <a:hlinkClick r:id="rId4" tooltip="https://creativecommons.org/licenses/by-nc/3.0/"/>
              </a:rPr>
              <a:t>CC BY-NC</a:t>
            </a:r>
            <a:endParaRPr lang="en-US" sz="900"/>
          </a:p>
        </p:txBody>
      </p:sp>
    </p:spTree>
    <p:extLst>
      <p:ext uri="{BB962C8B-B14F-4D97-AF65-F5344CB8AC3E}">
        <p14:creationId xmlns:p14="http://schemas.microsoft.com/office/powerpoint/2010/main" val="4000930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Group Health Provisions of the Consolidated Appropriations Act (CAA)</a:t>
            </a:r>
          </a:p>
        </p:txBody>
      </p:sp>
      <p:sp>
        <p:nvSpPr>
          <p:cNvPr id="3" name="Content Placeholder 2"/>
          <p:cNvSpPr>
            <a:spLocks noGrp="1"/>
          </p:cNvSpPr>
          <p:nvPr>
            <p:ph idx="1"/>
          </p:nvPr>
        </p:nvSpPr>
        <p:spPr/>
        <p:txBody>
          <a:bodyPr/>
          <a:lstStyle/>
          <a:p>
            <a:r>
              <a:rPr lang="en-US" dirty="0"/>
              <a:t>Designated the Plan Sponsor as the ERISA/</a:t>
            </a:r>
            <a:r>
              <a:rPr lang="en-US" dirty="0" err="1"/>
              <a:t>PHSA</a:t>
            </a:r>
            <a:r>
              <a:rPr lang="en-US" dirty="0"/>
              <a:t> Fiduciary for the group health plan</a:t>
            </a:r>
          </a:p>
          <a:p>
            <a:r>
              <a:rPr lang="en-US" dirty="0"/>
              <a:t>Imposed specific Fiduciary responsibilities on Plan Sponsors</a:t>
            </a:r>
            <a:endParaRPr lang="en-US" dirty="0">
              <a:solidFill>
                <a:srgbClr val="FF0000"/>
              </a:solidFill>
            </a:endParaRPr>
          </a:p>
          <a:p>
            <a:pPr marL="798513" lvl="1" indent="-457200">
              <a:buFont typeface="+mj-lt"/>
              <a:buAutoNum type="arabicPeriod"/>
            </a:pPr>
            <a:r>
              <a:rPr lang="en-US" dirty="0"/>
              <a:t>Removes gag clauses from service provider contracts on price and quality information</a:t>
            </a:r>
          </a:p>
          <a:p>
            <a:pPr marL="798513" lvl="1" indent="-457200">
              <a:buFont typeface="+mj-lt"/>
              <a:buAutoNum type="arabicPeriod"/>
            </a:pPr>
            <a:r>
              <a:rPr lang="en-US" dirty="0"/>
              <a:t>Establishes reporting requirements (i.e. Rx)</a:t>
            </a:r>
          </a:p>
          <a:p>
            <a:pPr marL="798513" lvl="1" indent="-457200">
              <a:buFont typeface="+mj-lt"/>
              <a:buAutoNum type="arabicPeriod"/>
            </a:pPr>
            <a:r>
              <a:rPr lang="en-US" dirty="0"/>
              <a:t>Requires the disclosure of direct and indirect compensation from all service providers</a:t>
            </a:r>
          </a:p>
          <a:p>
            <a:pPr marL="798513" lvl="1" indent="-457200">
              <a:buFont typeface="+mj-lt"/>
              <a:buAutoNum type="arabicPeriod"/>
            </a:pPr>
            <a:r>
              <a:rPr lang="en-US" dirty="0"/>
              <a:t>Requires parity in substance abuse and mental health benefits</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8F975-C94A-7FE6-7F3A-9ED9E2678754}"/>
              </a:ext>
            </a:extLst>
          </p:cNvPr>
          <p:cNvSpPr>
            <a:spLocks noGrp="1"/>
          </p:cNvSpPr>
          <p:nvPr>
            <p:ph type="title"/>
          </p:nvPr>
        </p:nvSpPr>
        <p:spPr/>
        <p:txBody>
          <a:bodyPr/>
          <a:lstStyle/>
          <a:p>
            <a:r>
              <a:rPr lang="en-US" dirty="0"/>
              <a:t>1.	Prohibition of Gag Clauses</a:t>
            </a:r>
          </a:p>
        </p:txBody>
      </p:sp>
      <p:sp>
        <p:nvSpPr>
          <p:cNvPr id="3" name="Content Placeholder 2">
            <a:extLst>
              <a:ext uri="{FF2B5EF4-FFF2-40B4-BE49-F238E27FC236}">
                <a16:creationId xmlns:a16="http://schemas.microsoft.com/office/drawing/2014/main" id="{307AC728-A887-8913-5899-72C9AB2D6E86}"/>
              </a:ext>
            </a:extLst>
          </p:cNvPr>
          <p:cNvSpPr>
            <a:spLocks noGrp="1"/>
          </p:cNvSpPr>
          <p:nvPr>
            <p:ph idx="1"/>
          </p:nvPr>
        </p:nvSpPr>
        <p:spPr>
          <a:xfrm>
            <a:off x="457200" y="1219200"/>
            <a:ext cx="8305800" cy="4724400"/>
          </a:xfrm>
        </p:spPr>
        <p:txBody>
          <a:bodyPr/>
          <a:lstStyle/>
          <a:p>
            <a:pPr marL="0" indent="0">
              <a:buNone/>
            </a:pPr>
            <a:r>
              <a:rPr lang="en-US" dirty="0">
                <a:solidFill>
                  <a:srgbClr val="FF0000"/>
                </a:solidFill>
              </a:rPr>
              <a:t>Plan Sponsor agreements with service providers must provide access to provider-specific cost or quality information for the Fiduciary to:</a:t>
            </a:r>
          </a:p>
          <a:p>
            <a:r>
              <a:rPr lang="en-US" dirty="0"/>
              <a:t>Show that employee costs related to claims are expended in an efficient manner</a:t>
            </a:r>
          </a:p>
          <a:p>
            <a:r>
              <a:rPr lang="en-US" dirty="0"/>
              <a:t>Provide enrollees with access to information to make informed, cost-effective healthcare decisions</a:t>
            </a:r>
          </a:p>
          <a:p>
            <a:r>
              <a:rPr lang="en-US" dirty="0"/>
              <a:t>Share information with the Plan Sponsor to identify waste through comparative analytics</a:t>
            </a:r>
          </a:p>
          <a:p>
            <a:pPr marL="0" indent="0">
              <a:buNone/>
            </a:pPr>
            <a:r>
              <a:rPr lang="en-US" dirty="0">
                <a:solidFill>
                  <a:srgbClr val="FF0000"/>
                </a:solidFill>
              </a:rPr>
              <a:t>The CAA requires an annual Gag Clause Prohibition Compliance Attestation (</a:t>
            </a:r>
            <a:r>
              <a:rPr lang="en-US" dirty="0" err="1">
                <a:solidFill>
                  <a:srgbClr val="FF0000"/>
                </a:solidFill>
              </a:rPr>
              <a:t>GCPCA</a:t>
            </a:r>
            <a:r>
              <a:rPr lang="en-US" dirty="0">
                <a:solidFill>
                  <a:srgbClr val="FF0000"/>
                </a:solidFill>
              </a:rPr>
              <a:t>).  Attestations are required by </a:t>
            </a:r>
            <a:r>
              <a:rPr lang="en-US" b="1" u="sng" dirty="0">
                <a:solidFill>
                  <a:srgbClr val="FF0000"/>
                </a:solidFill>
              </a:rPr>
              <a:t>12/31/23</a:t>
            </a:r>
            <a:r>
              <a:rPr lang="en-US" dirty="0"/>
              <a:t>.</a:t>
            </a:r>
          </a:p>
        </p:txBody>
      </p:sp>
    </p:spTree>
    <p:extLst>
      <p:ext uri="{BB962C8B-B14F-4D97-AF65-F5344CB8AC3E}">
        <p14:creationId xmlns:p14="http://schemas.microsoft.com/office/powerpoint/2010/main" val="2058645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70A4F-A6EA-5461-031A-976B1E2DB6C1}"/>
              </a:ext>
            </a:extLst>
          </p:cNvPr>
          <p:cNvSpPr>
            <a:spLocks noGrp="1"/>
          </p:cNvSpPr>
          <p:nvPr>
            <p:ph type="title"/>
          </p:nvPr>
        </p:nvSpPr>
        <p:spPr/>
        <p:txBody>
          <a:bodyPr/>
          <a:lstStyle/>
          <a:p>
            <a:r>
              <a:rPr lang="en-US" dirty="0"/>
              <a:t>2.	Rx Disclosures</a:t>
            </a:r>
          </a:p>
        </p:txBody>
      </p:sp>
      <p:sp>
        <p:nvSpPr>
          <p:cNvPr id="3" name="Content Placeholder 2">
            <a:extLst>
              <a:ext uri="{FF2B5EF4-FFF2-40B4-BE49-F238E27FC236}">
                <a16:creationId xmlns:a16="http://schemas.microsoft.com/office/drawing/2014/main" id="{9282FCBA-72F3-E923-5CA4-7E5B537FBD43}"/>
              </a:ext>
            </a:extLst>
          </p:cNvPr>
          <p:cNvSpPr>
            <a:spLocks noGrp="1"/>
          </p:cNvSpPr>
          <p:nvPr>
            <p:ph idx="1"/>
          </p:nvPr>
        </p:nvSpPr>
        <p:spPr>
          <a:xfrm>
            <a:off x="457200" y="1293876"/>
            <a:ext cx="8229600" cy="4649724"/>
          </a:xfrm>
        </p:spPr>
        <p:txBody>
          <a:bodyPr/>
          <a:lstStyle/>
          <a:p>
            <a:pPr marL="0" indent="0">
              <a:buNone/>
            </a:pPr>
            <a:r>
              <a:rPr lang="en-US" dirty="0"/>
              <a:t>Plan Sponsors must report to HHS, DOL, and Treasury, the following information:</a:t>
            </a:r>
          </a:p>
          <a:p>
            <a:r>
              <a:rPr lang="en-US" dirty="0"/>
              <a:t>Top 50 brand drugs most frequently dispensed</a:t>
            </a:r>
          </a:p>
          <a:p>
            <a:r>
              <a:rPr lang="en-US" dirty="0"/>
              <a:t>Annual amount spent by top 50 most costly Rx drugs by total plan/coverage spend</a:t>
            </a:r>
          </a:p>
          <a:p>
            <a:r>
              <a:rPr lang="en-US" dirty="0"/>
              <a:t>Amount spent for the top 50 Rx drugs with the greatest prior year plan spend</a:t>
            </a:r>
          </a:p>
          <a:p>
            <a:r>
              <a:rPr lang="en-US" dirty="0"/>
              <a:t>Total healthcare spend</a:t>
            </a:r>
          </a:p>
          <a:p>
            <a:r>
              <a:rPr lang="en-US" dirty="0"/>
              <a:t>Premiums and rebates</a:t>
            </a:r>
          </a:p>
          <a:p>
            <a:pPr marL="0" indent="0">
              <a:buNone/>
            </a:pPr>
            <a:r>
              <a:rPr lang="en-US" dirty="0" err="1">
                <a:solidFill>
                  <a:srgbClr val="FF0000"/>
                </a:solidFill>
              </a:rPr>
              <a:t>RxDC</a:t>
            </a:r>
            <a:r>
              <a:rPr lang="en-US" dirty="0">
                <a:solidFill>
                  <a:srgbClr val="FF0000"/>
                </a:solidFill>
              </a:rPr>
              <a:t> Reporting Deadline: 6/1/23 for 2022 pan year and 6/1 for each subsequent year.</a:t>
            </a:r>
          </a:p>
          <a:p>
            <a:pPr marL="0" indent="0">
              <a:buNone/>
            </a:pPr>
            <a:endParaRPr lang="en-US" dirty="0"/>
          </a:p>
        </p:txBody>
      </p:sp>
      <p:pic>
        <p:nvPicPr>
          <p:cNvPr id="5" name="Picture 4" descr="A close-up of a sign&#10;&#10;Description automatically generated">
            <a:extLst>
              <a:ext uri="{FF2B5EF4-FFF2-40B4-BE49-F238E27FC236}">
                <a16:creationId xmlns:a16="http://schemas.microsoft.com/office/drawing/2014/main" id="{709A3020-366C-57E9-8ABB-0F9CAA5C16B0}"/>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04800" y="38862"/>
            <a:ext cx="1828800" cy="1217676"/>
          </a:xfrm>
          <a:prstGeom prst="rect">
            <a:avLst/>
          </a:prstGeom>
        </p:spPr>
      </p:pic>
      <p:sp>
        <p:nvSpPr>
          <p:cNvPr id="6" name="TextBox 5">
            <a:extLst>
              <a:ext uri="{FF2B5EF4-FFF2-40B4-BE49-F238E27FC236}">
                <a16:creationId xmlns:a16="http://schemas.microsoft.com/office/drawing/2014/main" id="{11971DD1-2A50-B9D3-9344-CAC137D6ABC0}"/>
              </a:ext>
            </a:extLst>
          </p:cNvPr>
          <p:cNvSpPr txBox="1"/>
          <p:nvPr/>
        </p:nvSpPr>
        <p:spPr>
          <a:xfrm>
            <a:off x="4800600" y="10431771"/>
            <a:ext cx="3230880" cy="230832"/>
          </a:xfrm>
          <a:prstGeom prst="rect">
            <a:avLst/>
          </a:prstGeom>
          <a:noFill/>
        </p:spPr>
        <p:txBody>
          <a:bodyPr wrap="square" rtlCol="0">
            <a:spAutoFit/>
          </a:bodyPr>
          <a:lstStyle/>
          <a:p>
            <a:r>
              <a:rPr lang="en-US" sz="900">
                <a:hlinkClick r:id="rId3" tooltip="https://www.picpedia.org/highway-signs/p/prescription.html"/>
              </a:rPr>
              <a:t>This Photo</a:t>
            </a:r>
            <a:r>
              <a:rPr lang="en-US" sz="900"/>
              <a:t> by Unknown Author is licensed under </a:t>
            </a:r>
            <a:r>
              <a:rPr lang="en-US" sz="900">
                <a:hlinkClick r:id="rId4" tooltip="https://creativecommons.org/licenses/by-sa/3.0/"/>
              </a:rPr>
              <a:t>CC BY-SA</a:t>
            </a:r>
            <a:endParaRPr lang="en-US" sz="900"/>
          </a:p>
        </p:txBody>
      </p:sp>
    </p:spTree>
    <p:extLst>
      <p:ext uri="{BB962C8B-B14F-4D97-AF65-F5344CB8AC3E}">
        <p14:creationId xmlns:p14="http://schemas.microsoft.com/office/powerpoint/2010/main" val="3760558787"/>
      </p:ext>
    </p:extLst>
  </p:cSld>
  <p:clrMapOvr>
    <a:masterClrMapping/>
  </p:clrMapOvr>
</p:sld>
</file>

<file path=ppt/theme/theme1.xml><?xml version="1.0" encoding="utf-8"?>
<a:theme xmlns:a="http://schemas.openxmlformats.org/drawingml/2006/main" name="1_BD_PowerPoint_Template_12.13.2012">
  <a:themeElements>
    <a:clrScheme name="Baker Donelson">
      <a:dk1>
        <a:srgbClr val="000000"/>
      </a:dk1>
      <a:lt1>
        <a:srgbClr val="FFFFFF"/>
      </a:lt1>
      <a:dk2>
        <a:srgbClr val="000000"/>
      </a:dk2>
      <a:lt2>
        <a:srgbClr val="6C6F70"/>
      </a:lt2>
      <a:accent1>
        <a:srgbClr val="D52B1E"/>
      </a:accent1>
      <a:accent2>
        <a:srgbClr val="6C6F70"/>
      </a:accent2>
      <a:accent3>
        <a:srgbClr val="006983"/>
      </a:accent3>
      <a:accent4>
        <a:srgbClr val="A2A4A3"/>
      </a:accent4>
      <a:accent5>
        <a:srgbClr val="FFFFFF"/>
      </a:accent5>
      <a:accent6>
        <a:srgbClr val="000000"/>
      </a:accent6>
      <a:hlink>
        <a:srgbClr val="D52B1E"/>
      </a:hlink>
      <a:folHlink>
        <a:srgbClr val="00698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itle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NASHDOCS-#948619-v1-Baker_Donelson_PowerPoint_Template_for_2014</Template>
  <TotalTime>739</TotalTime>
  <Words>1519</Words>
  <Application>Microsoft Office PowerPoint</Application>
  <PresentationFormat>On-screen Show (4:3)</PresentationFormat>
  <Paragraphs>139</Paragraphs>
  <Slides>19</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Futura Medium</vt:lpstr>
      <vt:lpstr>Open Sans</vt:lpstr>
      <vt:lpstr>Tahoma</vt:lpstr>
      <vt:lpstr>Times New Roman</vt:lpstr>
      <vt:lpstr>Wingdings</vt:lpstr>
      <vt:lpstr>1_BD_PowerPoint_Template_12.13.2012</vt:lpstr>
      <vt:lpstr>EMPLOYER COALITION  OF LOUISIANA ERISA FIDUCIARY COMPLIANCE For Health Plan Sponsors</vt:lpstr>
      <vt:lpstr>Fiduciary Obligations</vt:lpstr>
      <vt:lpstr>Standard of Conduct</vt:lpstr>
      <vt:lpstr>Fiduciary Responsibilities</vt:lpstr>
      <vt:lpstr>Definition of “Fiduciary”</vt:lpstr>
      <vt:lpstr>Does a Health Plan Have Assets?</vt:lpstr>
      <vt:lpstr>Group Health Provisions of the Consolidated Appropriations Act (CAA)</vt:lpstr>
      <vt:lpstr>1. Prohibition of Gag Clauses</vt:lpstr>
      <vt:lpstr>2. Rx Disclosures</vt:lpstr>
      <vt:lpstr>3. Compensation Disclosure</vt:lpstr>
      <vt:lpstr>4. Mental Health &amp; Substance Abuse Benefits Parity</vt:lpstr>
      <vt:lpstr>Delegation of Duties</vt:lpstr>
      <vt:lpstr>Fiduciary Liabilities and Penalties</vt:lpstr>
      <vt:lpstr>Class Action Lawsuits</vt:lpstr>
      <vt:lpstr>How to Minimize Fiduciary Liability</vt:lpstr>
      <vt:lpstr>Procedural Prudence</vt:lpstr>
      <vt:lpstr>Benefit Plan Committee --  Membership</vt:lpstr>
      <vt:lpstr>How Much Fiduciary Insurance is Needed?</vt:lpstr>
      <vt:lpstr>Questions?</vt:lpstr>
    </vt:vector>
  </TitlesOfParts>
  <Company>BDBCB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Monique Tyler</dc:creator>
  <cp:lastModifiedBy>Monique Tyler</cp:lastModifiedBy>
  <cp:revision>46</cp:revision>
  <cp:lastPrinted>2014-12-01T22:44:20Z</cp:lastPrinted>
  <dcterms:created xsi:type="dcterms:W3CDTF">2006-09-07T20:32:44Z</dcterms:created>
  <dcterms:modified xsi:type="dcterms:W3CDTF">2023-07-16T19:49:55Z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dDocumentId">
    <vt:lpwstr>4827-1506-4801</vt:lpwstr>
  </property>
</Properties>
</file>